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Garamond"/>
      <p:regular r:id="rId27"/>
      <p:bold r:id="rId28"/>
      <p:italic r:id="rId29"/>
      <p:boldItalic r:id="rId30"/>
    </p:embeddedFont>
    <p:embeddedFont>
      <p:font typeface="Lustri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ustria-regular.fntdata"/><Relationship Id="rId3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 Western thought we have the tendency to look at images that are adjacent to each other on a surface as forming a narrative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have no way of knowing if a narrative is in view here. There are many possibilities to what the images mean a couple ideas are; 1.) they truly make a narrative, 2.) They were drawn or painted at separate times and coincidentally coincide with each other in our Western idea of the picture plane.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 Western thought we have the tendency to look at images that are adjacent to each other on a surface as forming a narrative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have no way of knowing if a narrative is in view here. There are many possibilities to what the images mean a couple ideas are; 1.) they truly make a narrative, 2.) They were drawn or painted at separate times and coincidentally coincide with each other on our Western idea of the picture plane.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5" name="Google Shape;245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Many of the European caves containing prehistoric are fall into the geographic area of Northeastern Spain or Southern France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3" name="Google Shape;273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ceilings of the cave were painted </a:t>
            </a:r>
            <a:endParaRPr/>
          </a:p>
        </p:txBody>
      </p:sp>
      <p:sp>
        <p:nvSpPr>
          <p:cNvPr id="281" name="Google Shape;281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Prehistoric art exists all over the world. This image was found in Algeria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Many of the same objects and media are being used at the same time in Africa as in Europe; stone/wood carving, painting etc.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It is thought to be 7000 years old and a fine example of rock art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image depicts a woman running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Notice the detail and movement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dotted marks probably indicate that she is wearing body paint applied for a ritual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face is featureless a common trait in early prehistoric objects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white parallel patterns attached to arms and waist probably indicate that she is wearing a raffia skirt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figure is portrayed in composite view showing both frontal and profile features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image was painted over a field other much smaller human beings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This makes dating of the image much harder because the other figures were painted at another time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have no way of knowing if the artist intended a narrative 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9" name="Google Shape;299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Prehistoric art exists all over the world. This image was found in Algeria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Many of the same objects and media are being used at the same time in Africa as in Europe; stone/wood carving, painting etc.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It is thought to be 7000 years old and a fine example of rock art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image depicts a woman running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Notice the detail and movement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dotted marks probably indicate that she is wearing body paint applied for a ritual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face is featureless a common trait in early prehistoric objects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white parallel patterns attached to arms and waist probably indicate that she is wearing a raffia skirt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figure is portrayed in composite view showing both frontal and profile features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The image was painted over a field other much smaller human beings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This makes dating of the image much harder because the other figures were painted at another time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have no way of knowing if the artist intended a narrative 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8" name="Google Shape;308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Lascaux is circled in red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Narrative- The components of the art object tell a story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Composite view (pose)- A convention of representation in which part of a figure is shown in profile and another part of the same figure is shown frontally; also called twisted perspective.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Mural – Wall paintings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Outline – objects drawn with an outer representational enclosing line only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Silhouette- the dark shape of an object or figure visible against a lighter background, especially in dim light.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Lascaux Cave- Has the best known cave paintings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Paintings were found in 1940 in the Dordogne region of southern France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It was a very popular tourist site when opened to the public after World War II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Closed in 1963 to combat the effects of a fungus brought on by Heat, humidity, exhaled carbon dioxide and other contaminates brought by visitors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Lascaux has around 600 Paintings and 1,500 engravings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cave has good acoustics and would have made a good area for many rituals to take place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Two of the most basic approaches to drawing and painting that have been seen throughout art history are the outline and the silhouette.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Looking at our detail we can see both side by side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Overlapping of figures in the Lascaux cave were probably painted over time and not the work of one individual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8" name="Google Shape;198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Two of the most basic approaches to drawing and painting that have been seen throughout art history are the outline and the silhouette.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Looking at our detail we can see both side by side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Overlapping of figures in the Lascaux cave were probably painted over time and not the work of one individual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7" name="Google Shape;207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Many animals are depicted on the cave walls; cows, bulls, horses, deer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Why do you think we call this the “Chinese Horse”?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Do you think this horse is running?</a:t>
            </a:r>
            <a:endParaRPr/>
          </a:p>
          <a:p>
            <a:pPr indent="-952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Over 100 small lamps have been found in the cave at Lascaux.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What could those lamps have been used for?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7" name="Google Shape;227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28020" y="3598339"/>
            <a:ext cx="7080026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vertPhotoInset.png" id="75" name="Google Shape;7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>
            <p:ph type="title"/>
          </p:nvPr>
        </p:nvSpPr>
        <p:spPr>
          <a:xfrm>
            <a:off x="685347" y="609923"/>
            <a:ext cx="3924676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4976728" y="743989"/>
            <a:ext cx="3165375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85347" y="2439261"/>
            <a:ext cx="3924676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panoPhotoInset.png"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926217" y="695010"/>
            <a:ext cx="7285600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685346" y="5108728"/>
            <a:ext cx="776532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685346" y="4295180"/>
            <a:ext cx="7765322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Garamond"/>
              <a:buNone/>
            </a:pPr>
            <a:r>
              <a:rPr b="0" lang="en-US" sz="8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Garamond"/>
              <a:buNone/>
            </a:pPr>
            <a:r>
              <a:rPr b="0" lang="en-US" sz="8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290484" y="3610033"/>
            <a:ext cx="6564224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685346" y="4304353"/>
            <a:ext cx="7765322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685339" y="4650556"/>
            <a:ext cx="776414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685346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68534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3" type="body"/>
          </p:nvPr>
        </p:nvSpPr>
        <p:spPr>
          <a:xfrm>
            <a:off x="3335033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 txBox="1"/>
          <p:nvPr>
            <p:ph idx="4" type="body"/>
          </p:nvPr>
        </p:nvSpPr>
        <p:spPr>
          <a:xfrm>
            <a:off x="333107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7" name="Google Shape;117;p16"/>
          <p:cNvSpPr txBox="1"/>
          <p:nvPr>
            <p:ph idx="5" type="body"/>
          </p:nvPr>
        </p:nvSpPr>
        <p:spPr>
          <a:xfrm>
            <a:off x="5974929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 txBox="1"/>
          <p:nvPr>
            <p:ph idx="6" type="body"/>
          </p:nvPr>
        </p:nvSpPr>
        <p:spPr>
          <a:xfrm>
            <a:off x="5974929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3colPhotoInset.png" id="123" name="Google Shape;12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3colPhotoInset.png" id="124" name="Google Shape;12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3colPhotoInset.png" id="125" name="Google Shape;1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685346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8" name="Google Shape;128;p17"/>
          <p:cNvSpPr/>
          <p:nvPr>
            <p:ph idx="2" type="pic"/>
          </p:nvPr>
        </p:nvSpPr>
        <p:spPr>
          <a:xfrm>
            <a:off x="763577" y="1938918"/>
            <a:ext cx="2319276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9" name="Google Shape;129;p17"/>
          <p:cNvSpPr txBox="1"/>
          <p:nvPr>
            <p:ph idx="3" type="body"/>
          </p:nvPr>
        </p:nvSpPr>
        <p:spPr>
          <a:xfrm>
            <a:off x="685346" y="4480369"/>
            <a:ext cx="2475738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30" name="Google Shape;130;p17"/>
          <p:cNvSpPr txBox="1"/>
          <p:nvPr>
            <p:ph idx="4" type="body"/>
          </p:nvPr>
        </p:nvSpPr>
        <p:spPr>
          <a:xfrm>
            <a:off x="3332091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31" name="Google Shape;131;p17"/>
          <p:cNvSpPr/>
          <p:nvPr>
            <p:ph idx="5" type="pic"/>
          </p:nvPr>
        </p:nvSpPr>
        <p:spPr>
          <a:xfrm>
            <a:off x="3409307" y="1939094"/>
            <a:ext cx="2319276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32" name="Google Shape;132;p17"/>
          <p:cNvSpPr txBox="1"/>
          <p:nvPr>
            <p:ph idx="6" type="body"/>
          </p:nvPr>
        </p:nvSpPr>
        <p:spPr>
          <a:xfrm>
            <a:off x="3331075" y="4480368"/>
            <a:ext cx="2476753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33" name="Google Shape;133;p17"/>
          <p:cNvSpPr txBox="1"/>
          <p:nvPr>
            <p:ph idx="7" type="body"/>
          </p:nvPr>
        </p:nvSpPr>
        <p:spPr>
          <a:xfrm>
            <a:off x="5975023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34" name="Google Shape;134;p17"/>
          <p:cNvSpPr/>
          <p:nvPr>
            <p:ph idx="8" type="pic"/>
          </p:nvPr>
        </p:nvSpPr>
        <p:spPr>
          <a:xfrm>
            <a:off x="6056774" y="1934432"/>
            <a:ext cx="2319276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35" name="Google Shape;135;p17"/>
          <p:cNvSpPr txBox="1"/>
          <p:nvPr>
            <p:ph idx="9" type="body"/>
          </p:nvPr>
        </p:nvSpPr>
        <p:spPr>
          <a:xfrm>
            <a:off x="5974929" y="4480366"/>
            <a:ext cx="2475738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 rot="5400000">
            <a:off x="2538413" y="-120650"/>
            <a:ext cx="4059237" cy="77644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 rot="5400000">
            <a:off x="5003184" y="2343718"/>
            <a:ext cx="5181601" cy="171336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 rot="5400000">
            <a:off x="1063373" y="231574"/>
            <a:ext cx="5181601" cy="59376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971551" y="3589879"/>
            <a:ext cx="7192913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85347" y="1732449"/>
            <a:ext cx="3795373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52169" y="1732450"/>
            <a:ext cx="3798499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compPhotoInset.png"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compPhotoInset.png" id="53" name="Google Shape;5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754404" y="1835254"/>
            <a:ext cx="3657258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754404" y="2380138"/>
            <a:ext cx="365725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721225" y="1835255"/>
            <a:ext cx="3671498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721225" y="2380138"/>
            <a:ext cx="367149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641725" y="609600"/>
            <a:ext cx="4808943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685347" y="2431518"/>
            <a:ext cx="2780167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18.jpg"/><Relationship Id="rId5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lascaux.culture.fr/" TargetMode="External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Lascaux</a:t>
            </a:r>
            <a:endParaRPr/>
          </a:p>
        </p:txBody>
      </p:sp>
      <p:sp>
        <p:nvSpPr>
          <p:cNvPr id="156" name="Google Shape;156;p20"/>
          <p:cNvSpPr txBox="1"/>
          <p:nvPr>
            <p:ph idx="1" type="subTitle"/>
          </p:nvPr>
        </p:nvSpPr>
        <p:spPr>
          <a:xfrm>
            <a:off x="1028700" y="3598863"/>
            <a:ext cx="7078663" cy="10493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304800" y="5486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Figure 1-12 </a:t>
            </a:r>
            <a:r>
              <a:rPr lang="en-US" sz="1400"/>
              <a:t>Rhinoceros, wounded man, and disemboweled bison, painting in the well of the cave at Lascaux, France ca. 15,000 – 13,000 BCE. Bison 3’ 8” long.</a:t>
            </a:r>
            <a:endParaRPr/>
          </a:p>
        </p:txBody>
      </p:sp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0113" id="241" name="Google Shape;2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0"/>
            <a:ext cx="7848600" cy="53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304800" y="5486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Figure 1-12 </a:t>
            </a:r>
            <a:r>
              <a:rPr lang="en-US" sz="1400"/>
              <a:t>Rhinoceros, wounded man, and disemboweled bison, painting in the well of the cave at Lascaux, France ca. 15,000 – 13,000 BCE. Bison 3’ 8” long.</a:t>
            </a:r>
            <a:endParaRPr/>
          </a:p>
        </p:txBody>
      </p:sp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0113" id="249" name="Google Shape;249;p30"/>
          <p:cNvPicPr preferRelativeResize="0"/>
          <p:nvPr/>
        </p:nvPicPr>
        <p:blipFill rotWithShape="1">
          <a:blip r:embed="rId3">
            <a:alphaModFix/>
          </a:blip>
          <a:srcRect b="34675" l="34950" r="3882" t="11362"/>
          <a:stretch/>
        </p:blipFill>
        <p:spPr>
          <a:xfrm>
            <a:off x="117475" y="58738"/>
            <a:ext cx="8874125" cy="53514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:\Prehistoric\Painting\Lascaux\Lascaux Nave.jpg" id="255" name="Google Shape;25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228600"/>
            <a:ext cx="4684713" cy="3124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bull2.jpg" id="257" name="Google Shape;2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05200"/>
            <a:ext cx="46482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Prehistoric\Painting\Chauvet\Cosquer cave handprint.jpg" id="258" name="Google Shape;25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200" y="3657600"/>
            <a:ext cx="3243263" cy="28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0" y="762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Cave Art of France and Spain</a:t>
            </a:r>
            <a:endParaRPr sz="3000"/>
          </a:p>
        </p:txBody>
      </p:sp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1752600" y="609600"/>
            <a:ext cx="1841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map1.jpg                                                       0002EBCDTamsters                       B8A41AE2:" id="267" name="Google Shape;267;p32"/>
          <p:cNvPicPr preferRelativeResize="0"/>
          <p:nvPr/>
        </p:nvPicPr>
        <p:blipFill rotWithShape="1">
          <a:blip r:embed="rId3">
            <a:alphaModFix/>
          </a:blip>
          <a:srcRect b="47360" l="7500" r="51665" t="8066"/>
          <a:stretch/>
        </p:blipFill>
        <p:spPr>
          <a:xfrm>
            <a:off x="685800" y="1158875"/>
            <a:ext cx="6172200" cy="40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/>
          <p:nvPr/>
        </p:nvSpPr>
        <p:spPr>
          <a:xfrm>
            <a:off x="1335024" y="1981200"/>
            <a:ext cx="3200400" cy="3079750"/>
          </a:xfrm>
          <a:prstGeom prst="ellipse">
            <a:avLst/>
          </a:prstGeom>
          <a:noFill/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701040" y="5327173"/>
            <a:ext cx="718407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Many of the European caves containing prehistoric are fall into the geographic area of Northeastern Spain or Southern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33"/>
          <p:cNvSpPr txBox="1"/>
          <p:nvPr>
            <p:ph idx="4294967295" type="title"/>
          </p:nvPr>
        </p:nvSpPr>
        <p:spPr>
          <a:xfrm>
            <a:off x="0" y="6086475"/>
            <a:ext cx="8534400" cy="51752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</a:rPr>
              <a:t>Figure 1-10  </a:t>
            </a:r>
            <a:r>
              <a:rPr lang="en-US" sz="1400">
                <a:solidFill>
                  <a:schemeClr val="lt1"/>
                </a:solidFill>
              </a:rPr>
              <a:t>Spotted horses and negative hand imprints, wall painting in the cave at Pech-Merle, France, ca. 22,000 BCE. 11’ 2” long.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66800"/>
            <a:ext cx="7405688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34"/>
          <p:cNvSpPr txBox="1"/>
          <p:nvPr>
            <p:ph idx="4294967295" type="title"/>
          </p:nvPr>
        </p:nvSpPr>
        <p:spPr>
          <a:xfrm>
            <a:off x="0" y="5534025"/>
            <a:ext cx="2971800" cy="9429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</a:rPr>
              <a:t>Figure 1-9 </a:t>
            </a:r>
            <a:r>
              <a:rPr lang="en-US" sz="1400">
                <a:solidFill>
                  <a:schemeClr val="lt1"/>
                </a:solidFill>
              </a:rPr>
              <a:t> Bison, detail of a painted ceiling in the </a:t>
            </a:r>
            <a:r>
              <a:rPr lang="en-US" sz="1400"/>
              <a:t>cave at Altamira</a:t>
            </a:r>
            <a:r>
              <a:rPr lang="en-US" sz="1400">
                <a:solidFill>
                  <a:schemeClr val="lt1"/>
                </a:solidFill>
              </a:rPr>
              <a:t>, Spain, ca. 12,000–11,000 BCE. Each bison 5’ long.</a:t>
            </a:r>
            <a:endParaRPr/>
          </a:p>
        </p:txBody>
      </p:sp>
      <p:pic>
        <p:nvPicPr>
          <p:cNvPr descr="&#10;P-001_009.jpg                                                  0002EBCDTamsters                       B8A41AE2:" id="285" name="Google Shape;2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5525" y="0"/>
            <a:ext cx="5027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 flipH="1">
            <a:off x="533400" y="2438400"/>
            <a:ext cx="2667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ceilings of the cave were painted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 flipH="1">
            <a:off x="762000" y="540056"/>
            <a:ext cx="32583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Lascaux 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0" y="6257925"/>
            <a:ext cx="8991600" cy="571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Figure 1-11</a:t>
            </a:r>
            <a:r>
              <a:rPr lang="en-US" sz="1400"/>
              <a:t>  Aurochs, horses, and rhinoceroses, wall painting in Chauvet Cave, Vallon-Pont-d’Arc, France, ca. 30,000–28,000 or ca. 15,000–13,000 BCE.</a:t>
            </a:r>
            <a:endParaRPr/>
          </a:p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&#10;P-001_012.jpg                                                  0002EBCDTamsters                       B8A41AE2:" id="295" name="Google Shape;2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091488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88" y="2085975"/>
            <a:ext cx="3136900" cy="44116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302" name="Google Shape;302;p36"/>
          <p:cNvSpPr txBox="1"/>
          <p:nvPr/>
        </p:nvSpPr>
        <p:spPr>
          <a:xfrm>
            <a:off x="204788" y="6521450"/>
            <a:ext cx="28670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Running Horned Woman</a:t>
            </a:r>
            <a:endParaRPr/>
          </a:p>
        </p:txBody>
      </p:sp>
      <p:pic>
        <p:nvPicPr>
          <p:cNvPr id="303" name="Google Shape;30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875" y="-6350"/>
            <a:ext cx="54451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550" y="228600"/>
            <a:ext cx="3132138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/>
        </p:nvSpPr>
        <p:spPr>
          <a:xfrm>
            <a:off x="3149600" y="6100931"/>
            <a:ext cx="28654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Running Horned Woman</a:t>
            </a: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908" y="3124200"/>
            <a:ext cx="2959092" cy="37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457200" y="1059040"/>
            <a:ext cx="5557837" cy="4800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Prehistoric art exists all over the world. This image was found in Algeria 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Many of the same objects and media are being used at the same time in Africa as in Europe; stone/wood carving, painting etc.</a:t>
            </a:r>
            <a:endParaRPr/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It is thought to be 7000 years old and a fine example of rock art</a:t>
            </a:r>
            <a:endParaRPr/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The image depicts a woman running </a:t>
            </a:r>
            <a:endParaRPr/>
          </a:p>
          <a:p>
            <a:pPr indent="-198120" lvl="0" marL="342900" rtl="0" algn="l">
              <a:spcBef>
                <a:spcPts val="10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</p:txBody>
      </p:sp>
      <p:pic>
        <p:nvPicPr>
          <p:cNvPr descr="F:\Prehistoric\Painting\Lascaux\Lascaux Nave.jpg" id="313" name="Google Shape;31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4908" y="1296062"/>
            <a:ext cx="2586037" cy="172492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314" name="Google Shape;314;p37"/>
          <p:cNvSpPr txBox="1"/>
          <p:nvPr/>
        </p:nvSpPr>
        <p:spPr>
          <a:xfrm>
            <a:off x="4832350" y="231775"/>
            <a:ext cx="2865438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Detail in the Great Hall of Bulls, Lascaux</a:t>
            </a:r>
            <a:endParaRPr/>
          </a:p>
        </p:txBody>
      </p:sp>
      <p:sp>
        <p:nvSpPr>
          <p:cNvPr id="315" name="Google Shape;315;p37"/>
          <p:cNvSpPr txBox="1"/>
          <p:nvPr/>
        </p:nvSpPr>
        <p:spPr>
          <a:xfrm flipH="1">
            <a:off x="838199" y="329726"/>
            <a:ext cx="2057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Lascaux 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1940.jpg" id="321" name="Google Shape;3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489075"/>
            <a:ext cx="7027863" cy="5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0" y="762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Prehistoric Europe and the Near East</a:t>
            </a:r>
            <a:endParaRPr sz="3000"/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752600" y="609600"/>
            <a:ext cx="1841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map1.jpg                                                       0002EBCDTamsters                       B8A41AE2: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4075"/>
            <a:ext cx="9144000" cy="54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1720850" y="2635250"/>
            <a:ext cx="336550" cy="336550"/>
          </a:xfrm>
          <a:prstGeom prst="ellipse">
            <a:avLst/>
          </a:prstGeom>
          <a:noFill/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map1.jpg                                                       0002EBCDTamsters                       B8A41AE2:" id="167" name="Google Shape;167;p21"/>
          <p:cNvPicPr preferRelativeResize="0"/>
          <p:nvPr/>
        </p:nvPicPr>
        <p:blipFill rotWithShape="1">
          <a:blip r:embed="rId3">
            <a:alphaModFix/>
          </a:blip>
          <a:srcRect b="45966" l="10834" r="63333" t="15031"/>
          <a:stretch/>
        </p:blipFill>
        <p:spPr>
          <a:xfrm>
            <a:off x="3753866" y="949318"/>
            <a:ext cx="5357149" cy="483871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8" name="Google Shape;168;p21"/>
          <p:cNvSpPr/>
          <p:nvPr/>
        </p:nvSpPr>
        <p:spPr>
          <a:xfrm>
            <a:off x="5244944" y="3067058"/>
            <a:ext cx="1600200" cy="1600200"/>
          </a:xfrm>
          <a:prstGeom prst="ellipse">
            <a:avLst/>
          </a:prstGeom>
          <a:noFill/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/>
          <p:nvPr>
            <p:ph idx="1" type="body"/>
          </p:nvPr>
        </p:nvSpPr>
        <p:spPr>
          <a:xfrm>
            <a:off x="707136" y="609599"/>
            <a:ext cx="7765322" cy="563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◈"/>
            </a:pPr>
            <a:r>
              <a:rPr lang="en-US"/>
              <a:t>Vocabulary</a:t>
            </a:r>
            <a:endParaRPr/>
          </a:p>
          <a:p>
            <a:pPr indent="-171450" lvl="0" marL="171450" rtl="0" algn="l"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Narrative- The components of the art object tell a story</a:t>
            </a:r>
            <a:endParaRPr/>
          </a:p>
          <a:p>
            <a:pPr indent="-171450" lvl="0" marL="171450" rtl="0" algn="l"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Composite view (pose)- A convention of representation in which part of a figure is shown in profile and another part of the same figure is shown frontally; also called twisted perspective. </a:t>
            </a:r>
            <a:endParaRPr/>
          </a:p>
          <a:p>
            <a:pPr indent="-171450" lvl="0" marL="171450" rtl="0" algn="l"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Mural – Wall paintings</a:t>
            </a:r>
            <a:endParaRPr/>
          </a:p>
          <a:p>
            <a:pPr indent="-171450" lvl="0" marL="171450" rtl="0" algn="l"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Outline – objects drawn with an outer representational enclosing line only</a:t>
            </a:r>
            <a:endParaRPr/>
          </a:p>
          <a:p>
            <a:pPr indent="-171450" lvl="0" marL="171450" rtl="0" algn="l"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Silhouette- the dark shape of an object or figure visible against a lighter background, especially in dim light.</a:t>
            </a:r>
            <a:endParaRPr/>
          </a:p>
          <a:p>
            <a:pPr indent="-189990" lvl="1" marL="720000" rtl="0" algn="l">
              <a:spcBef>
                <a:spcPts val="960"/>
              </a:spcBef>
              <a:spcAft>
                <a:spcPts val="0"/>
              </a:spcAft>
              <a:buSzPts val="1260"/>
              <a:buFont typeface="Noto Sans Symbols"/>
              <a:buNone/>
            </a:pPr>
            <a:r>
              <a:t/>
            </a:r>
            <a:endParaRPr/>
          </a:p>
          <a:p>
            <a:pPr indent="-306000" lvl="0" marL="342900" rtl="0" algn="l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◈"/>
            </a:pPr>
            <a:r>
              <a:rPr lang="en-US"/>
              <a:t>Prehistoric Cave Art</a:t>
            </a:r>
            <a:endParaRPr/>
          </a:p>
          <a:p>
            <a:pPr indent="-270000" lvl="1" marL="720000" rtl="0" algn="l">
              <a:spcBef>
                <a:spcPts val="960"/>
              </a:spcBef>
              <a:spcAft>
                <a:spcPts val="0"/>
              </a:spcAft>
              <a:buSzPts val="1260"/>
              <a:buFont typeface="Noto Sans Symbols"/>
              <a:buChar char="🞚"/>
            </a:pPr>
            <a:r>
              <a:rPr lang="en-US"/>
              <a:t>Lascaux </a:t>
            </a:r>
            <a:endParaRPr/>
          </a:p>
          <a:p>
            <a:pPr indent="-217100" lvl="0" marL="342900" rtl="0" algn="l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000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http://lascaux.culture.fr/</a:t>
            </a:r>
            <a:r>
              <a:rPr lang="en-US"/>
              <a:t> </a:t>
            </a:r>
            <a:endParaRPr/>
          </a:p>
        </p:txBody>
      </p:sp>
      <p:sp>
        <p:nvSpPr>
          <p:cNvPr id="335" name="Google Shape;335;p40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discovered.jpg" id="336" name="Google Shape;336;p4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4013" y="1731963"/>
            <a:ext cx="5888037" cy="40592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713314" y="291516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Hall of Bulls Lascaux </a:t>
            </a:r>
            <a:endParaRPr/>
          </a:p>
        </p:txBody>
      </p:sp>
      <p:pic>
        <p:nvPicPr>
          <p:cNvPr id="175" name="Google Shape;17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" y="1239838"/>
            <a:ext cx="7877175" cy="5008562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000" u="none" cap="none" strike="noStrike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685801" y="49669"/>
            <a:ext cx="3587750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Lascaux</a:t>
            </a:r>
            <a:endParaRPr/>
          </a:p>
        </p:txBody>
      </p:sp>
      <p:pic>
        <p:nvPicPr>
          <p:cNvPr descr="F:\Prehistoric\Painting\Lascaux\Lascaux gallery.jpg" id="182" name="Google Shape;18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81000"/>
            <a:ext cx="4216468" cy="2814888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bull.jpg" id="184" name="Google Shape;1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346705"/>
            <a:ext cx="4216400" cy="2750878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5" name="Google Shape;185;p23"/>
          <p:cNvSpPr txBox="1"/>
          <p:nvPr/>
        </p:nvSpPr>
        <p:spPr>
          <a:xfrm>
            <a:off x="296862" y="914400"/>
            <a:ext cx="4351338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Lascaux Cave- Has the best known cave paintings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Paintings were found in 1940 in the Dordogne region of southern France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 was a very popular tourist site when opened to the public after World War II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Closed in 1963 to combat the effects of a fungus brought on by Heat, humidity, exhaled carbon dioxide and other contaminates brought by visitors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685801" y="49669"/>
            <a:ext cx="3587750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Lascaux</a:t>
            </a:r>
            <a:endParaRPr/>
          </a:p>
        </p:txBody>
      </p:sp>
      <p:pic>
        <p:nvPicPr>
          <p:cNvPr descr="F:\Prehistoric\Painting\Lascaux\Lascaux gallery.jpg" id="191" name="Google Shape;19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550" y="304800"/>
            <a:ext cx="4565650" cy="3048000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bull.jpg" id="193" name="Google Shape;19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346704"/>
            <a:ext cx="4978400" cy="3248025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4" name="Google Shape;194;p24"/>
          <p:cNvSpPr txBox="1"/>
          <p:nvPr/>
        </p:nvSpPr>
        <p:spPr>
          <a:xfrm>
            <a:off x="296863" y="1019632"/>
            <a:ext cx="381793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Lascaux has around 600 Paintings and 1,500 engravings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cave has good acoustics and would have made a good area for many rituals to take place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Great Hall of the Bulls</a:t>
            </a:r>
            <a:endParaRPr/>
          </a:p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gallery2.jpg" id="202" name="Google Shape;202;p25"/>
          <p:cNvPicPr preferRelativeResize="0"/>
          <p:nvPr/>
        </p:nvPicPr>
        <p:blipFill rotWithShape="1">
          <a:blip r:embed="rId3">
            <a:alphaModFix/>
          </a:blip>
          <a:srcRect b="22526" l="20147" r="42456" t="45561"/>
          <a:stretch/>
        </p:blipFill>
        <p:spPr>
          <a:xfrm>
            <a:off x="4403084" y="2343203"/>
            <a:ext cx="4740916" cy="2685997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685801" y="1731963"/>
            <a:ext cx="3717283" cy="40592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Two of the most basic approaches to drawing and painting that have been seen throughout art history are the outline and the silhouette.</a:t>
            </a:r>
            <a:endParaRPr/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Times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Looking at our detail we can see both side by side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98120" lvl="0" marL="342900" rtl="0" algn="l">
              <a:spcBef>
                <a:spcPts val="10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Great Hall of the Bulls</a:t>
            </a:r>
            <a:endParaRPr/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gallery2.jpg" id="211" name="Google Shape;211;p26"/>
          <p:cNvPicPr preferRelativeResize="0"/>
          <p:nvPr/>
        </p:nvPicPr>
        <p:blipFill rotWithShape="1">
          <a:blip r:embed="rId3">
            <a:alphaModFix/>
          </a:blip>
          <a:srcRect b="22526" l="20147" r="42456" t="45561"/>
          <a:stretch/>
        </p:blipFill>
        <p:spPr>
          <a:xfrm>
            <a:off x="4403084" y="2343203"/>
            <a:ext cx="4740916" cy="2685997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685801" y="2590800"/>
            <a:ext cx="3428999" cy="3200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Overlapping of figures in the Lascaux cave were probably painted over time and not the work of one individual</a:t>
            </a:r>
            <a:endParaRPr/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64770" lvl="0" marL="171450" rtl="0" algn="l">
              <a:spcBef>
                <a:spcPts val="1080"/>
              </a:spcBef>
              <a:spcAft>
                <a:spcPts val="0"/>
              </a:spcAft>
              <a:buSzPts val="1680"/>
              <a:buFont typeface="Lustria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198120" lvl="0" marL="342900" rtl="0" algn="l">
              <a:spcBef>
                <a:spcPts val="10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:\Prehistoric\Painting\Lascaux\Lascaux Chinese.jpg" id="219" name="Google Shape;219;p27"/>
          <p:cNvPicPr preferRelativeResize="0"/>
          <p:nvPr/>
        </p:nvPicPr>
        <p:blipFill rotWithShape="1">
          <a:blip r:embed="rId3">
            <a:alphaModFix/>
          </a:blip>
          <a:srcRect b="2385" l="51184" r="2625" t="22527"/>
          <a:stretch/>
        </p:blipFill>
        <p:spPr>
          <a:xfrm>
            <a:off x="448055" y="2042470"/>
            <a:ext cx="3048000" cy="32945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0" name="Google Shape;220;p27"/>
          <p:cNvSpPr txBox="1"/>
          <p:nvPr/>
        </p:nvSpPr>
        <p:spPr>
          <a:xfrm>
            <a:off x="457200" y="5334000"/>
            <a:ext cx="41147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Figure 1-12A  </a:t>
            </a:r>
            <a:r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“Chinese horse,” detail of the left wall in the Axial Gallery of the cave at Lascaux, France, ca. 15,000–13,000 BCE. Horse, 4’ 11” long.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01-11A" id="221" name="Google Shape;2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3753" y="4228004"/>
            <a:ext cx="3407672" cy="233789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2" name="Google Shape;222;p27"/>
          <p:cNvSpPr txBox="1"/>
          <p:nvPr/>
        </p:nvSpPr>
        <p:spPr>
          <a:xfrm>
            <a:off x="4377809" y="745772"/>
            <a:ext cx="448361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Many animals are depicted on the cave walls; cows, bulls, horses, deer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Why do you think we call this the “Chinese Horse”?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Do you think this horse is running?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1219200" y="722681"/>
            <a:ext cx="1981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Lascaux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Lascaux </a:t>
            </a:r>
            <a:endParaRPr/>
          </a:p>
        </p:txBody>
      </p:sp>
      <p:pic>
        <p:nvPicPr>
          <p:cNvPr descr="F:\Prehistoric\Painting\Lascaux\Lascaux axial.jpg" id="230" name="Google Shape;23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950" y="2057400"/>
            <a:ext cx="3486150" cy="4648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4533900"/>
            <a:ext cx="3217545" cy="1714500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" name="Google Shape;233;p28"/>
          <p:cNvSpPr txBox="1"/>
          <p:nvPr/>
        </p:nvSpPr>
        <p:spPr>
          <a:xfrm flipH="1">
            <a:off x="819150" y="1828800"/>
            <a:ext cx="260985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Over 100 small lamps have been found in the cave at Lascaux.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What could those lamps have been used for?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