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handoutMasterIdLst>
    <p:handoutMasterId r:id="rId14"/>
  </p:handoutMasterIdLst>
  <p:sldIdLst>
    <p:sldId id="260" r:id="rId2"/>
    <p:sldId id="271" r:id="rId3"/>
    <p:sldId id="270" r:id="rId4"/>
    <p:sldId id="259" r:id="rId5"/>
    <p:sldId id="287" r:id="rId6"/>
    <p:sldId id="273" r:id="rId7"/>
    <p:sldId id="289" r:id="rId8"/>
    <p:sldId id="282" r:id="rId9"/>
    <p:sldId id="288" r:id="rId10"/>
    <p:sldId id="292" r:id="rId11"/>
    <p:sldId id="277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4F2054-D39A-4B57-BDC8-496D4062B421}" type="datetimeFigureOut">
              <a:rPr lang="en-US"/>
              <a:pPr>
                <a:defRPr/>
              </a:pPr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4AC56-D0A5-4DBE-8BB5-1B07A7559A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2DD33A-B031-489B-B704-57EEF0E55660}" type="datetimeFigureOut">
              <a:rPr lang="en-US"/>
              <a:pPr>
                <a:defRPr/>
              </a:pPr>
              <a:t>8/20/2016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812E57-91F1-4B43-BCD4-27C3894E72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6231B-7DC8-4C40-8275-756A5DF80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6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96DF4-78B0-4312-AEDF-9EBB2CDDC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00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A084E-2C2E-4354-8B80-12A644F7A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902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525F9-3C98-4729-A242-08520EC40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33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9EBA1-53A1-443A-9A2F-1126AA9E8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43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2843-67DC-455A-9103-BB8BA36D3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35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81634-70A2-41E3-813E-ECAC0F562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1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74AC2-BBED-4972-B1B1-34F6E1B83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42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A3C34-FC77-444C-823B-1192A529B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56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89EA-CF25-4CFF-AA57-1A7FEAEFF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6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E9CA7-771B-4F24-BCA6-D84FFC2E2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85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21EAA-559B-4D57-B6DA-FCBF50A8F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71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ECDD5-1B6E-432D-A578-305A4B5B8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79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9126BA4-495E-4816-B2AB-FFE729FF9B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ubechop.com/watch/874542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Aharoni" pitchFamily="2" charset="0"/>
                <a:cs typeface="Aharoni" pitchFamily="2" charset="0"/>
              </a:rPr>
              <a:t>Composition:</a:t>
            </a:r>
            <a:br>
              <a:rPr lang="en-US" altLang="en-US" sz="4000" b="1">
                <a:latin typeface="Aharoni" pitchFamily="2" charset="0"/>
                <a:cs typeface="Aharoni" pitchFamily="2" charset="0"/>
              </a:rPr>
            </a:br>
            <a:r>
              <a:rPr lang="en-US" altLang="en-US" sz="4000" b="1">
                <a:latin typeface="Aharoni" pitchFamily="2" charset="0"/>
                <a:cs typeface="Aharoni" pitchFamily="2" charset="0"/>
              </a:rPr>
              <a:t>The Strongest Way of Seeing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0" y="1562100"/>
            <a:ext cx="4038600" cy="48307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2000" b="1" dirty="0">
              <a:latin typeface="Cambria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000" dirty="0">
                <a:latin typeface="Cambria" pitchFamily="18" charset="0"/>
              </a:rPr>
              <a:t>The first impression from a photograph is determined by the strength of its subject and its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immediate visual impact</a:t>
            </a:r>
          </a:p>
          <a:p>
            <a:pPr algn="ctr" eaLnBrk="1" hangingPunct="1">
              <a:buFont typeface="Arial" charset="0"/>
              <a:buChar char="•"/>
              <a:defRPr/>
            </a:pPr>
            <a:endParaRPr lang="en-US" sz="2000" dirty="0">
              <a:latin typeface="Cambria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000" dirty="0">
                <a:latin typeface="Cambria" pitchFamily="18" charset="0"/>
              </a:rPr>
              <a:t>Even if the subject isn’t that interesting, a strong composition will keep the viewers attention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sz="2000" dirty="0">
              <a:latin typeface="Cambria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000" dirty="0">
                <a:latin typeface="Cambria" pitchFamily="18" charset="0"/>
              </a:rPr>
              <a:t>The following techniques will help you control what the viewer sees</a:t>
            </a: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546225"/>
            <a:ext cx="4029075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191000" y="1717675"/>
            <a:ext cx="5143500" cy="41148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1603147"/>
            <a:ext cx="9448800" cy="8232547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>
              <a:defRPr/>
            </a:pPr>
            <a:endParaRPr lang="en-US" u="sng" dirty="0">
              <a:latin typeface="Arial" charset="0"/>
            </a:endParaRPr>
          </a:p>
          <a:p>
            <a:pPr>
              <a:defRPr/>
            </a:pPr>
            <a:endParaRPr lang="en-US" u="sng" dirty="0">
              <a:latin typeface="Arial" charset="0"/>
            </a:endParaRPr>
          </a:p>
          <a:p>
            <a:pPr>
              <a:defRPr/>
            </a:pPr>
            <a:endParaRPr lang="en-US" u="sng" dirty="0">
              <a:latin typeface="Arial" charset="0"/>
            </a:endParaRPr>
          </a:p>
          <a:p>
            <a:pPr>
              <a:defRPr/>
            </a:pPr>
            <a:endParaRPr lang="en-US" u="sng" dirty="0">
              <a:latin typeface="Arial" charset="0"/>
            </a:endParaRPr>
          </a:p>
          <a:p>
            <a:pPr>
              <a:defRPr/>
            </a:pPr>
            <a:endParaRPr lang="en-US" u="sng" dirty="0">
              <a:latin typeface="Arial" charset="0"/>
            </a:endParaRPr>
          </a:p>
          <a:p>
            <a:pPr>
              <a:defRPr/>
            </a:pPr>
            <a:endParaRPr lang="en-US" u="sng" dirty="0">
              <a:latin typeface="Arial" charset="0"/>
            </a:endParaRPr>
          </a:p>
          <a:p>
            <a:pPr algn="ctr">
              <a:defRPr/>
            </a:pPr>
            <a:r>
              <a:rPr lang="en-US" sz="2800" u="sng" dirty="0">
                <a:latin typeface="Arial" charset="0"/>
              </a:rPr>
              <a:t>Digital Photography Grading Rubric</a:t>
            </a:r>
            <a:r>
              <a:rPr lang="en-US" sz="2800" dirty="0">
                <a:latin typeface="Arial" charset="0"/>
              </a:rPr>
              <a:t> 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sz="2000" b="1" u="sng" dirty="0">
                <a:latin typeface="Arial" charset="0"/>
              </a:rPr>
              <a:t>Project Objectives</a:t>
            </a:r>
            <a:r>
              <a:rPr lang="en-US" sz="2000" b="1" dirty="0">
                <a:latin typeface="Arial" charset="0"/>
              </a:rPr>
              <a:t>: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The assignment.  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What you learned and are able to do.  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en-US" sz="2000" b="1" u="sng" dirty="0">
                <a:latin typeface="Arial" charset="0"/>
              </a:rPr>
              <a:t>Composition: </a:t>
            </a:r>
            <a:endParaRPr lang="en-US" sz="2000" b="1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Appropriate Subject. 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Subject is Emphasized by Placement &amp; Camera Angle.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Simple Complimentary Background.   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en-US" sz="2000" b="1" u="sng" dirty="0">
                <a:latin typeface="Arial" charset="0"/>
              </a:rPr>
              <a:t>Technique:  </a:t>
            </a:r>
            <a:endParaRPr lang="en-US" sz="2000" b="1" dirty="0">
              <a:latin typeface="Arial" charset="0"/>
            </a:endParaRPr>
          </a:p>
          <a:p>
            <a:pPr>
              <a:defRPr/>
            </a:pPr>
            <a:r>
              <a:rPr lang="en-US" u="sng" dirty="0">
                <a:latin typeface="Arial" charset="0"/>
              </a:rPr>
              <a:t>Lighting</a:t>
            </a: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No Backlighting, flash burn, over or under exposed, shadows included</a:t>
            </a:r>
          </a:p>
          <a:p>
            <a:pPr>
              <a:defRPr/>
            </a:pPr>
            <a:r>
              <a:rPr lang="en-US" u="sng" dirty="0">
                <a:latin typeface="Arial" charset="0"/>
              </a:rPr>
              <a:t>Image Clarity </a:t>
            </a: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Subject is clear and in focus </a:t>
            </a:r>
          </a:p>
          <a:p>
            <a:pPr>
              <a:defRPr/>
            </a:pPr>
            <a:r>
              <a:rPr lang="en-US" u="sng" dirty="0">
                <a:latin typeface="Arial" charset="0"/>
              </a:rPr>
              <a:t>Editing</a:t>
            </a: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Editing enhances the image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 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sz="16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610100" y="2709863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4-3:   </a:t>
            </a:r>
            <a:r>
              <a:rPr lang="en-US" altLang="en-US" sz="1200" b="1" u="sng">
                <a:latin typeface="Arial" panose="020B0604020202020204" pitchFamily="34" charset="0"/>
              </a:rPr>
              <a:t>EXCEPTIONAL</a:t>
            </a:r>
            <a:r>
              <a:rPr lang="en-US" altLang="en-US" sz="1200">
                <a:latin typeface="Arial" panose="020B0604020202020204" pitchFamily="34" charset="0"/>
              </a:rPr>
              <a:t> is for completing all of the above in a creative or original way.  Photographer shows experimentation with subject(s).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3-2:   </a:t>
            </a:r>
            <a:r>
              <a:rPr lang="en-US" altLang="en-US" sz="1200" b="1" u="sng">
                <a:latin typeface="Arial" panose="020B0604020202020204" pitchFamily="34" charset="0"/>
              </a:rPr>
              <a:t>PROFICIENT</a:t>
            </a:r>
            <a:r>
              <a:rPr lang="en-US" altLang="en-US" sz="1200">
                <a:latin typeface="Arial" panose="020B0604020202020204" pitchFamily="34" charset="0"/>
              </a:rPr>
              <a:t> is for completing all of the objectives correctly.  Photographers perspective of subject(s) is predictable.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2-1:  </a:t>
            </a:r>
            <a:r>
              <a:rPr lang="en-US" altLang="en-US" sz="1200" b="1">
                <a:latin typeface="Arial" panose="020B0604020202020204" pitchFamily="34" charset="0"/>
              </a:rPr>
              <a:t>I</a:t>
            </a:r>
            <a:r>
              <a:rPr lang="en-US" altLang="en-US" sz="1200" b="1" u="sng">
                <a:latin typeface="Arial" panose="020B0604020202020204" pitchFamily="34" charset="0"/>
              </a:rPr>
              <a:t>NCONSISTENT</a:t>
            </a:r>
            <a:r>
              <a:rPr lang="en-US" altLang="en-US" sz="1200">
                <a:latin typeface="Arial" panose="020B0604020202020204" pitchFamily="34" charset="0"/>
              </a:rPr>
              <a:t> is for completing some of the objectives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1-0:  </a:t>
            </a:r>
            <a:r>
              <a:rPr lang="en-US" altLang="en-US" sz="1200" b="1" u="sng">
                <a:latin typeface="Arial" panose="020B0604020202020204" pitchFamily="34" charset="0"/>
              </a:rPr>
              <a:t>LIMITED</a:t>
            </a:r>
            <a:r>
              <a:rPr lang="en-US" altLang="en-US" sz="1200" u="sng">
                <a:latin typeface="Arial" panose="020B0604020202020204" pitchFamily="34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 an attempt was made but most project objectives show minimal effort toward project goals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22225"/>
            <a:ext cx="8229600" cy="860425"/>
          </a:xfrm>
        </p:spPr>
        <p:txBody>
          <a:bodyPr/>
          <a:lstStyle/>
          <a:p>
            <a:r>
              <a:rPr lang="en-US" altLang="en-US" sz="3600"/>
              <a:t>Composition, Subjects &amp; Technique…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41288" y="1049338"/>
            <a:ext cx="2601912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u="sng" dirty="0">
                <a:latin typeface="+mj-lt"/>
              </a:rPr>
              <a:t>Composition:</a:t>
            </a: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*The Rule of Thirds</a:t>
            </a: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>
                <a:latin typeface="+mj-lt"/>
              </a:rPr>
              <a:t>*Framing</a:t>
            </a:r>
            <a:endParaRPr lang="en-US" dirty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/>
              <a:t>*Viewpoint:</a:t>
            </a:r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sz="1400" dirty="0">
                <a:latin typeface="Batang" pitchFamily="18" charset="-127"/>
                <a:ea typeface="Batang" pitchFamily="18" charset="-127"/>
              </a:rPr>
              <a:t>From Above</a:t>
            </a:r>
          </a:p>
          <a:p>
            <a:pPr algn="ctr" eaLnBrk="1" hangingPunct="1">
              <a:defRPr/>
            </a:pPr>
            <a:r>
              <a:rPr lang="en-US" sz="1400" dirty="0">
                <a:latin typeface="Batang" pitchFamily="18" charset="-127"/>
                <a:ea typeface="Batang" pitchFamily="18" charset="-127"/>
              </a:rPr>
              <a:t>From Below</a:t>
            </a:r>
          </a:p>
          <a:p>
            <a:pPr algn="ctr" eaLnBrk="1" hangingPunct="1">
              <a:defRPr/>
            </a:pPr>
            <a:r>
              <a:rPr lang="en-US" sz="1400" dirty="0">
                <a:latin typeface="Batang" pitchFamily="18" charset="-127"/>
                <a:ea typeface="Batang" pitchFamily="18" charset="-127"/>
              </a:rPr>
              <a:t>Worms Eye View</a:t>
            </a:r>
          </a:p>
          <a:p>
            <a:pPr algn="ctr" eaLnBrk="1" hangingPunct="1">
              <a:defRPr/>
            </a:pPr>
            <a:r>
              <a:rPr lang="en-US" sz="1400" dirty="0">
                <a:latin typeface="Batang" pitchFamily="18" charset="-127"/>
                <a:ea typeface="Batang" pitchFamily="18" charset="-127"/>
              </a:rPr>
              <a:t>Foreshortening</a:t>
            </a: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br>
              <a:rPr lang="en-US" sz="12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743200" y="838200"/>
            <a:ext cx="3225800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u="sng" dirty="0">
                <a:latin typeface="+mj-lt"/>
              </a:rPr>
              <a:t>Subject Ideas:</a:t>
            </a:r>
          </a:p>
          <a:p>
            <a:pPr eaLnBrk="1" hangingPunct="1">
              <a:defRPr/>
            </a:pPr>
            <a:endParaRPr lang="en-US" sz="1000" u="sng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Architectural details</a:t>
            </a:r>
          </a:p>
          <a:p>
            <a:pPr eaLnBrk="1" hangingPunct="1">
              <a:defRPr/>
            </a:pPr>
            <a:endParaRPr lang="en-US" sz="14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Hands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Shoes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Faces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Machines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Silhouette/Backlighting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Jewelry/Keys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Tree branches / Trees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Windows/Doors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Plants/Flowers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Shadows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Reflections 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Textures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Patterns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Still Life (3 or more objects combined to relate) 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Empty Environment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Something old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r>
              <a:rPr lang="en-US" sz="1000" dirty="0">
                <a:latin typeface="+mj-lt"/>
              </a:rPr>
              <a:t>Distortions &amp; Abstractions</a:t>
            </a:r>
          </a:p>
          <a:p>
            <a:pPr eaLnBrk="1" hangingPunct="1">
              <a:defRPr/>
            </a:pPr>
            <a:endParaRPr lang="en-US" sz="1000" dirty="0">
              <a:latin typeface="+mj-lt"/>
            </a:endParaRPr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248400" y="1071563"/>
            <a:ext cx="2514600" cy="7048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latin typeface="+mj-lt"/>
              </a:rPr>
              <a:t>Techniques:</a:t>
            </a:r>
          </a:p>
          <a:p>
            <a:pPr>
              <a:defRPr/>
            </a:pPr>
            <a:endParaRPr lang="en-US" u="sng" dirty="0">
              <a:latin typeface="+mj-lt"/>
            </a:endParaRPr>
          </a:p>
          <a:p>
            <a:pPr>
              <a:defRPr/>
            </a:pPr>
            <a:r>
              <a:rPr lang="en-US" sz="1600" dirty="0">
                <a:latin typeface="+mj-lt"/>
                <a:ea typeface="Batang" pitchFamily="18" charset="-127"/>
                <a:cs typeface="Aharoni" pitchFamily="2" charset="-79"/>
              </a:rPr>
              <a:t>*Light:</a:t>
            </a:r>
          </a:p>
          <a:p>
            <a:pPr>
              <a:defRPr/>
            </a:pPr>
            <a:r>
              <a:rPr lang="en-US" sz="1600" dirty="0">
                <a:latin typeface="+mj-lt"/>
                <a:ea typeface="Batang" pitchFamily="18" charset="-127"/>
                <a:cs typeface="Aharoni" pitchFamily="2" charset="-79"/>
              </a:rPr>
              <a:t> 	</a:t>
            </a:r>
            <a:r>
              <a:rPr lang="en-US" sz="1200" dirty="0">
                <a:latin typeface="+mj-lt"/>
                <a:ea typeface="Batang" pitchFamily="18" charset="-127"/>
                <a:cs typeface="Aharoni" pitchFamily="2" charset="-79"/>
              </a:rPr>
              <a:t>hard or soft</a:t>
            </a:r>
          </a:p>
          <a:p>
            <a:pPr>
              <a:defRPr/>
            </a:pPr>
            <a:r>
              <a:rPr lang="en-US" sz="1200" dirty="0">
                <a:latin typeface="+mj-lt"/>
                <a:ea typeface="Batang" pitchFamily="18" charset="-127"/>
                <a:cs typeface="Aharoni" pitchFamily="2" charset="-79"/>
              </a:rPr>
              <a:t>	    (contrast/even)</a:t>
            </a:r>
          </a:p>
          <a:p>
            <a:pPr>
              <a:defRPr/>
            </a:pPr>
            <a:endParaRPr lang="en-US" sz="14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r>
              <a:rPr lang="en-US" sz="1400" dirty="0">
                <a:latin typeface="+mj-lt"/>
                <a:ea typeface="Batang" pitchFamily="18" charset="-127"/>
                <a:cs typeface="Aharoni" pitchFamily="2" charset="-79"/>
              </a:rPr>
              <a:t>	direction</a:t>
            </a:r>
          </a:p>
          <a:p>
            <a:pPr>
              <a:defRPr/>
            </a:pPr>
            <a:r>
              <a:rPr lang="en-US" sz="1400" dirty="0">
                <a:latin typeface="+mj-lt"/>
                <a:ea typeface="Batang" pitchFamily="18" charset="-127"/>
                <a:cs typeface="Aharoni" pitchFamily="2" charset="-79"/>
              </a:rPr>
              <a:t>	   </a:t>
            </a:r>
            <a:r>
              <a:rPr lang="en-US" sz="1200" dirty="0">
                <a:latin typeface="+mj-lt"/>
                <a:ea typeface="Batang" pitchFamily="18" charset="-127"/>
                <a:cs typeface="Aharoni" pitchFamily="2" charset="-79"/>
              </a:rPr>
              <a:t>(side/front)</a:t>
            </a:r>
          </a:p>
          <a:p>
            <a:pPr>
              <a:defRPr/>
            </a:pPr>
            <a:r>
              <a:rPr lang="en-US" sz="1200" dirty="0">
                <a:latin typeface="+mj-lt"/>
                <a:ea typeface="Batang" pitchFamily="18" charset="-127"/>
                <a:cs typeface="Aharoni" pitchFamily="2" charset="-79"/>
              </a:rPr>
              <a:t>	</a:t>
            </a:r>
          </a:p>
          <a:p>
            <a:pPr>
              <a:defRPr/>
            </a:pPr>
            <a:r>
              <a:rPr lang="en-US" sz="1200" dirty="0">
                <a:latin typeface="+mj-lt"/>
                <a:ea typeface="Batang" pitchFamily="18" charset="-127"/>
                <a:cs typeface="Aharoni" pitchFamily="2" charset="-79"/>
              </a:rPr>
              <a:t>	</a:t>
            </a:r>
            <a:r>
              <a:rPr lang="en-US" sz="1200" dirty="0">
                <a:latin typeface="Arial" charset="0"/>
                <a:ea typeface="Batang" pitchFamily="18" charset="-127"/>
                <a:cs typeface="Aharoni" pitchFamily="2" charset="-79"/>
              </a:rPr>
              <a:t>shadows </a:t>
            </a:r>
          </a:p>
          <a:p>
            <a:pPr>
              <a:defRPr/>
            </a:pPr>
            <a:endParaRPr lang="en-US" sz="1200" dirty="0">
              <a:latin typeface="Arial" charset="0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r>
              <a:rPr lang="en-US" sz="1200" dirty="0">
                <a:latin typeface="Arial" charset="0"/>
                <a:ea typeface="Batang" pitchFamily="18" charset="-127"/>
                <a:cs typeface="Aharoni" pitchFamily="2" charset="-79"/>
              </a:rPr>
              <a:t>	flash </a:t>
            </a:r>
          </a:p>
          <a:p>
            <a:pPr>
              <a:defRPr/>
            </a:pPr>
            <a:endParaRPr lang="en-US" sz="12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r>
              <a:rPr lang="en-US" sz="1400" dirty="0">
                <a:latin typeface="+mj-lt"/>
                <a:ea typeface="Batang" pitchFamily="18" charset="-127"/>
                <a:cs typeface="Aharoni" pitchFamily="2" charset="-79"/>
              </a:rPr>
              <a:t>	</a:t>
            </a:r>
            <a:endParaRPr lang="en-US" sz="16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r>
              <a:rPr lang="en-US" sz="1600" dirty="0">
                <a:latin typeface="+mj-lt"/>
                <a:ea typeface="Batang" pitchFamily="18" charset="-127"/>
                <a:cs typeface="Aharoni" pitchFamily="2" charset="-79"/>
              </a:rPr>
              <a:t>*Exposure</a:t>
            </a:r>
          </a:p>
          <a:p>
            <a:pPr>
              <a:defRPr/>
            </a:pPr>
            <a:endParaRPr lang="en-US" sz="16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en-US" sz="16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r>
              <a:rPr lang="en-US" sz="1600" dirty="0">
                <a:latin typeface="+mj-lt"/>
                <a:ea typeface="Batang" pitchFamily="18" charset="-127"/>
                <a:cs typeface="Aharoni" pitchFamily="2" charset="-79"/>
              </a:rPr>
              <a:t>*Focus</a:t>
            </a:r>
          </a:p>
          <a:p>
            <a:pPr>
              <a:defRPr/>
            </a:pPr>
            <a:endParaRPr lang="en-US" sz="16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en-US" sz="16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r>
              <a:rPr lang="en-US" sz="1600" dirty="0">
                <a:latin typeface="+mj-lt"/>
                <a:ea typeface="Batang" pitchFamily="18" charset="-127"/>
                <a:cs typeface="Aharoni" pitchFamily="2" charset="-79"/>
              </a:rPr>
              <a:t>*Editing </a:t>
            </a:r>
          </a:p>
          <a:p>
            <a:pPr>
              <a:defRPr/>
            </a:pPr>
            <a:r>
              <a:rPr lang="en-US" sz="1600" dirty="0">
                <a:latin typeface="+mj-lt"/>
                <a:ea typeface="Batang" pitchFamily="18" charset="-127"/>
                <a:cs typeface="Aharoni" pitchFamily="2" charset="-79"/>
              </a:rPr>
              <a:t>(Photoshop, </a:t>
            </a:r>
            <a:r>
              <a:rPr lang="en-US" sz="1600" dirty="0" err="1">
                <a:latin typeface="+mj-lt"/>
                <a:ea typeface="Batang" pitchFamily="18" charset="-127"/>
                <a:cs typeface="Aharoni" pitchFamily="2" charset="-79"/>
              </a:rPr>
              <a:t>Instagram</a:t>
            </a:r>
            <a:r>
              <a:rPr lang="en-US" sz="1600" dirty="0">
                <a:latin typeface="+mj-lt"/>
                <a:ea typeface="Batang" pitchFamily="18" charset="-127"/>
                <a:cs typeface="Aharoni" pitchFamily="2" charset="-79"/>
              </a:rPr>
              <a:t>, </a:t>
            </a:r>
            <a:r>
              <a:rPr lang="en-US" sz="1600" dirty="0" err="1">
                <a:latin typeface="+mj-lt"/>
                <a:ea typeface="Batang" pitchFamily="18" charset="-127"/>
                <a:cs typeface="Aharoni" pitchFamily="2" charset="-79"/>
              </a:rPr>
              <a:t>Picmonkey</a:t>
            </a:r>
            <a:r>
              <a:rPr lang="en-US" sz="1600" dirty="0">
                <a:latin typeface="+mj-lt"/>
                <a:ea typeface="Batang" pitchFamily="18" charset="-127"/>
                <a:cs typeface="Aharoni" pitchFamily="2" charset="-79"/>
              </a:rPr>
              <a:t> etc..)</a:t>
            </a:r>
          </a:p>
          <a:p>
            <a:pPr>
              <a:defRPr/>
            </a:pPr>
            <a:endParaRPr lang="en-US" sz="16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en-US" sz="16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en-US" sz="16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en-US" sz="14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en-US" sz="16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en-US" sz="1600" dirty="0">
              <a:latin typeface="+mj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22275" y="152400"/>
            <a:ext cx="82296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u="sng">
                <a:latin typeface="Aharoni" pitchFamily="2" charset="0"/>
                <a:cs typeface="Aharoni" pitchFamily="2" charset="0"/>
              </a:rPr>
              <a:t>Basic Components of Composition: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haroni" pitchFamily="2" charset="0"/>
              <a:cs typeface="Aharoni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haroni" pitchFamily="2" charset="0"/>
                <a:cs typeface="Aharoni" pitchFamily="2" charset="0"/>
              </a:rPr>
              <a:t>Subject Placement </a:t>
            </a:r>
            <a:r>
              <a:rPr lang="en-US" altLang="en-US" sz="1600">
                <a:latin typeface="Aharoni" pitchFamily="2" charset="0"/>
                <a:cs typeface="Aharoni" pitchFamily="2" charset="0"/>
              </a:rPr>
              <a:t>(a place for the eye to rest. make it worth while.)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haroni" pitchFamily="2" charset="0"/>
              <a:cs typeface="Aharoni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haroni" pitchFamily="2" charset="0"/>
                <a:cs typeface="Aharoni" pitchFamily="2" charset="0"/>
              </a:rPr>
              <a:t>Viewpoint </a:t>
            </a:r>
            <a:r>
              <a:rPr lang="en-US" altLang="en-US" sz="1600">
                <a:latin typeface="Aharoni" pitchFamily="2" charset="0"/>
                <a:cs typeface="Aharoni" pitchFamily="2" charset="0"/>
              </a:rPr>
              <a:t>(be willing to experiment with various camera angles)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Aharoni" pitchFamily="2" charset="0"/>
              <a:cs typeface="Aharoni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haroni" pitchFamily="2" charset="0"/>
                <a:cs typeface="Aharoni" pitchFamily="2" charset="0"/>
              </a:rPr>
              <a:t>Background </a:t>
            </a:r>
            <a:r>
              <a:rPr lang="en-US" altLang="en-US" sz="1600">
                <a:latin typeface="Aharoni" pitchFamily="2" charset="0"/>
                <a:cs typeface="Aharoni" pitchFamily="2" charset="0"/>
              </a:rPr>
              <a:t>(compliments the subject)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haroni" pitchFamily="2" charset="0"/>
              <a:cs typeface="Aharoni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haroni" pitchFamily="2" charset="0"/>
                <a:cs typeface="Aharoni" pitchFamily="2" charset="0"/>
              </a:rPr>
              <a:t>Simplicity </a:t>
            </a:r>
            <a:r>
              <a:rPr lang="en-US" altLang="en-US" sz="1600">
                <a:latin typeface="Aharoni" pitchFamily="2" charset="0"/>
                <a:cs typeface="Aharoni" pitchFamily="2" charset="0"/>
              </a:rPr>
              <a:t>(keep it simple)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br>
              <a:rPr lang="en-US" altLang="en-US">
                <a:latin typeface="Aharoni" pitchFamily="2" charset="0"/>
                <a:cs typeface="Aharoni" pitchFamily="2" charset="0"/>
              </a:rPr>
            </a:br>
            <a:r>
              <a:rPr lang="en-US" altLang="en-US">
                <a:latin typeface="Aharoni" pitchFamily="2" charset="0"/>
                <a:cs typeface="Aharoni" pitchFamily="2" charset="0"/>
              </a:rPr>
              <a:t>The Rule of Thirds</a:t>
            </a:r>
            <a:br>
              <a:rPr lang="en-US" altLang="en-US">
                <a:latin typeface="Aharoni" pitchFamily="2" charset="0"/>
                <a:cs typeface="Aharoni" pitchFamily="2" charset="0"/>
              </a:rPr>
            </a:br>
            <a:endParaRPr lang="en-US" altLang="en-US">
              <a:latin typeface="Aharoni" pitchFamily="2" charset="0"/>
              <a:cs typeface="Aharoni" pitchFamily="2" charset="0"/>
            </a:endParaRPr>
          </a:p>
        </p:txBody>
      </p:sp>
      <p:sp>
        <p:nvSpPr>
          <p:cNvPr id="4099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029200" y="1371600"/>
            <a:ext cx="3836988" cy="48006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Batang" pitchFamily="18" charset="-127"/>
                <a:ea typeface="Batang" pitchFamily="18" charset="-127"/>
              </a:rPr>
              <a:t>The human eye is attracted to movement more than any other visual element</a:t>
            </a:r>
            <a:br>
              <a:rPr lang="en-US" sz="2000" dirty="0">
                <a:latin typeface="Batang" pitchFamily="18" charset="-127"/>
                <a:ea typeface="Batang" pitchFamily="18" charset="-127"/>
              </a:rPr>
            </a:br>
            <a:br>
              <a:rPr lang="en-US" sz="2000" dirty="0">
                <a:latin typeface="Batang" pitchFamily="18" charset="-127"/>
                <a:ea typeface="Batang" pitchFamily="18" charset="-127"/>
              </a:rPr>
            </a:br>
            <a:r>
              <a:rPr lang="en-US" sz="2000" dirty="0">
                <a:latin typeface="Batang" pitchFamily="18" charset="-127"/>
                <a:ea typeface="Batang" pitchFamily="18" charset="-127"/>
              </a:rPr>
              <a:t>The rule of thirds creates movement, commanding the viewers attention and drawing the eye to the subject by placing the major elements of the shot slightly off center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Batang" pitchFamily="18" charset="-127"/>
                <a:ea typeface="Batang" pitchFamily="18" charset="-127"/>
              </a:rPr>
              <a:t>For more tension, place subject closer to the edge of the frame</a:t>
            </a:r>
          </a:p>
          <a:p>
            <a:pPr>
              <a:buFont typeface="Arial" charset="0"/>
              <a:buChar char="•"/>
              <a:defRPr/>
            </a:pPr>
            <a:endParaRPr lang="en-US" sz="2400" dirty="0">
              <a:latin typeface="Cambria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6764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600" y="5334000"/>
            <a:ext cx="299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Roselyn Johnson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haroni" pitchFamily="2" charset="0"/>
                <a:cs typeface="Aharoni" pitchFamily="2" charset="0"/>
              </a:rPr>
              <a:t>The Rule of Thirds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1148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latin typeface="Cambria" panose="02040503050406030204" pitchFamily="18" charset="0"/>
              </a:rPr>
              <a:t>Without…</a:t>
            </a:r>
          </a:p>
        </p:txBody>
      </p:sp>
      <p:pic>
        <p:nvPicPr>
          <p:cNvPr id="5124" name="Picture 10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700" y="3657600"/>
            <a:ext cx="4038600" cy="2692400"/>
          </a:xfrm>
        </p:spPr>
      </p:pic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5334000" y="28956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mbria" panose="02040503050406030204" pitchFamily="18" charset="0"/>
              </a:rPr>
              <a:t>With…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381000" y="5029200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You can set your camera to show this Grid over the viewfinder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239713" y="0"/>
            <a:ext cx="8872537" cy="726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haroni" pitchFamily="2" charset="0"/>
                <a:cs typeface="Aharoni" pitchFamily="2" charset="0"/>
              </a:rPr>
              <a:t>Take 6-9 Pictures of </a:t>
            </a:r>
            <a:r>
              <a:rPr lang="en-US" altLang="en-US" u="sng">
                <a:latin typeface="Aharoni" pitchFamily="2" charset="0"/>
                <a:cs typeface="Aharoni" pitchFamily="2" charset="0"/>
              </a:rPr>
              <a:t>Objects in Space using the Rule of Thirds </a:t>
            </a:r>
            <a:r>
              <a:rPr lang="en-US" altLang="en-US">
                <a:latin typeface="Aharoni" pitchFamily="2" charset="0"/>
                <a:ea typeface="Batang" pitchFamily="18" charset="-127"/>
                <a:cs typeface="Aharoni" pitchFamily="2" charset="0"/>
              </a:rPr>
              <a:t>to emphasize subject </a:t>
            </a:r>
            <a:r>
              <a:rPr lang="en-US" altLang="en-US" u="sng">
                <a:latin typeface="Aharoni" pitchFamily="2" charset="0"/>
                <a:cs typeface="Aharoni" pitchFamily="2" charset="0"/>
              </a:rPr>
              <a:t>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u="sng">
              <a:latin typeface="Aharoni" pitchFamily="2" charset="0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Batang" pitchFamily="18" charset="-127"/>
                <a:ea typeface="Batang" pitchFamily="18" charset="-127"/>
              </a:rPr>
              <a:t>*</a:t>
            </a:r>
            <a:r>
              <a:rPr lang="en-US" altLang="en-US" sz="1800">
                <a:latin typeface="Batang" pitchFamily="18" charset="-127"/>
                <a:ea typeface="Batang" pitchFamily="18" charset="-127"/>
              </a:rPr>
              <a:t>Background should compliment your subject. Keep it simple.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</a:rPr>
              <a:t>*Include the shadow if you can.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</a:rPr>
              <a:t>*When finished print a </a:t>
            </a:r>
            <a:r>
              <a:rPr lang="en-US" altLang="en-US" sz="1800" u="sng">
                <a:latin typeface="Batang" pitchFamily="18" charset="-127"/>
                <a:ea typeface="Batang" pitchFamily="18" charset="-127"/>
              </a:rPr>
              <a:t>wallet</a:t>
            </a:r>
            <a:r>
              <a:rPr lang="en-US" altLang="en-US" sz="1800">
                <a:latin typeface="Batang" pitchFamily="18" charset="-127"/>
                <a:ea typeface="Batang" pitchFamily="18" charset="-127"/>
              </a:rPr>
              <a:t> sheet.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</a:rPr>
              <a:t>*Refer to grading rubric and comment on at least 3 of your shots.  Turn in to 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</a:rPr>
              <a:t>*Save your BEST shots for editing.  You may delete the rest.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24000"/>
            <a:ext cx="2743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543050"/>
            <a:ext cx="29924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536700"/>
            <a:ext cx="27273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162050" y="381000"/>
            <a:ext cx="701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haroni" pitchFamily="2" charset="0"/>
                <a:cs typeface="Aharoni" pitchFamily="2" charset="0"/>
              </a:rPr>
              <a:t>Framing…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011738" y="533400"/>
            <a:ext cx="3581400" cy="53546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Framing creates balance and unity by visually “gluing” the subject in place.  Framing makes the photograph feel still and stable while drawing the viewers eye to the subject. </a:t>
            </a:r>
          </a:p>
          <a:p>
            <a:pPr eaLnBrk="1" hangingPunct="1">
              <a:defRPr/>
            </a:pP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defRPr/>
            </a:pP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defRPr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Position your camera so the subject is framed by another element in the scene; a tree branch, window, architectural details, etc…</a:t>
            </a:r>
          </a:p>
          <a:p>
            <a:pPr eaLnBrk="1" hangingPunct="1">
              <a:defRPr/>
            </a:pP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defRPr/>
            </a:pPr>
            <a:r>
              <a:rPr lang="en-US" b="1" dirty="0">
                <a:latin typeface="Batang" pitchFamily="18" charset="-127"/>
                <a:ea typeface="Batang" pitchFamily="18" charset="-127"/>
              </a:rPr>
              <a:t>Photograph your subject looking THRU something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0938"/>
            <a:ext cx="409575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6096000"/>
            <a:ext cx="29718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Mollie </a:t>
            </a:r>
            <a:r>
              <a:rPr lang="en-US" dirty="0" err="1"/>
              <a:t>Dabill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52400" y="123825"/>
            <a:ext cx="8839200" cy="81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haroni" pitchFamily="2" charset="0"/>
                <a:cs typeface="Aharoni" pitchFamily="2" charset="0"/>
              </a:rPr>
              <a:t>Take 6-9 pictures using Framing </a:t>
            </a:r>
            <a:r>
              <a:rPr lang="en-US" altLang="en-US" sz="4400">
                <a:latin typeface="Aharoni" pitchFamily="2" charset="0"/>
                <a:ea typeface="Batang" pitchFamily="18" charset="-127"/>
                <a:cs typeface="Aharoni" pitchFamily="2" charset="0"/>
              </a:rPr>
              <a:t>to emphasize subject </a:t>
            </a:r>
            <a:r>
              <a:rPr lang="en-US" altLang="en-US" sz="4400">
                <a:latin typeface="Aharoni" pitchFamily="2" charset="0"/>
                <a:cs typeface="Aharoni" pitchFamily="2" charset="0"/>
              </a:rPr>
              <a:t>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haroni" pitchFamily="2" charset="0"/>
                <a:cs typeface="Aharoni" pitchFamily="2" charset="0"/>
              </a:rPr>
              <a:t>Frames, hands, windows &amp; doors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</a:rPr>
              <a:t>*Background should compliment your subject. Keep it simple.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</a:rPr>
              <a:t>*When finished print a </a:t>
            </a:r>
            <a:r>
              <a:rPr lang="en-US" altLang="en-US" sz="1800" u="sng">
                <a:latin typeface="Batang" pitchFamily="18" charset="-127"/>
                <a:ea typeface="Batang" pitchFamily="18" charset="-127"/>
              </a:rPr>
              <a:t>wallet</a:t>
            </a:r>
            <a:r>
              <a:rPr lang="en-US" altLang="en-US" sz="1800">
                <a:latin typeface="Batang" pitchFamily="18" charset="-127"/>
                <a:ea typeface="Batang" pitchFamily="18" charset="-127"/>
              </a:rPr>
              <a:t> sheet.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</a:rPr>
              <a:t>*Refer to grading rubric and comment on at least 3 of your shots.  Turn in to 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</a:rPr>
              <a:t>*Save your BEST shots for editing.  You may delete the rest.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8195" name="Picture 3" descr="I:\Cramer\Photo A\Composition\Framing\DSCN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20574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:\Cramer\Photo A\Composition\Rule of Thirds\Nipre glorias N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60588"/>
            <a:ext cx="35941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peterson-cramerj\Desktop\fram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19764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61913"/>
            <a:ext cx="8229600" cy="1143000"/>
          </a:xfrm>
        </p:spPr>
        <p:txBody>
          <a:bodyPr/>
          <a:lstStyle/>
          <a:p>
            <a:r>
              <a:rPr lang="en-US" altLang="en-US">
                <a:latin typeface="Aharoni" pitchFamily="2" charset="0"/>
                <a:cs typeface="Aharoni" pitchFamily="2" charset="0"/>
              </a:rPr>
              <a:t>Viewpoint…</a:t>
            </a:r>
          </a:p>
        </p:txBody>
      </p:sp>
      <p:pic>
        <p:nvPicPr>
          <p:cNvPr id="9219" name="Picture 4" descr="H:\Digital Photography\Projects &amp; student work\40\40 final portfolio themes\perspective low angle 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371600"/>
            <a:ext cx="3300412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5040313" y="1600200"/>
            <a:ext cx="3429000" cy="2246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latin typeface="Batang" pitchFamily="18" charset="-127"/>
                <a:ea typeface="Batang" pitchFamily="18" charset="-127"/>
              </a:rPr>
              <a:t>*From Above</a:t>
            </a:r>
          </a:p>
          <a:p>
            <a:pPr eaLnBrk="1" hangingPunct="1">
              <a:defRPr/>
            </a:pPr>
            <a:endParaRPr lang="en-US" sz="2000" dirty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defRPr/>
            </a:pPr>
            <a:r>
              <a:rPr lang="en-US" sz="2000" dirty="0">
                <a:latin typeface="Batang" pitchFamily="18" charset="-127"/>
                <a:ea typeface="Batang" pitchFamily="18" charset="-127"/>
              </a:rPr>
              <a:t>*From Below</a:t>
            </a:r>
          </a:p>
          <a:p>
            <a:pPr eaLnBrk="1" hangingPunct="1">
              <a:defRPr/>
            </a:pPr>
            <a:endParaRPr lang="en-US" sz="2000" dirty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defRPr/>
            </a:pPr>
            <a:r>
              <a:rPr lang="en-US" sz="2000" dirty="0">
                <a:latin typeface="Batang" pitchFamily="18" charset="-127"/>
                <a:ea typeface="Batang" pitchFamily="18" charset="-127"/>
              </a:rPr>
              <a:t>*Worms Eye View</a:t>
            </a:r>
          </a:p>
          <a:p>
            <a:pPr eaLnBrk="1" hangingPunct="1">
              <a:defRPr/>
            </a:pPr>
            <a:endParaRPr lang="en-US" sz="2000" dirty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defRPr/>
            </a:pPr>
            <a:r>
              <a:rPr lang="en-US" sz="2000" dirty="0">
                <a:latin typeface="Batang" pitchFamily="18" charset="-127"/>
                <a:ea typeface="Batang" pitchFamily="18" charset="-127"/>
              </a:rPr>
              <a:t>*Foreshortening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4495800"/>
            <a:ext cx="3581400" cy="14779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Batang" pitchFamily="18" charset="-127"/>
                <a:ea typeface="Batang" pitchFamily="18" charset="-127"/>
              </a:rPr>
              <a:t>Your point of view helps you find the best angle.  If a photo seams flat in terms of subject matter or lighting, try changing your viewpoint.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6200" y="228600"/>
            <a:ext cx="89154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haroni" pitchFamily="2" charset="0"/>
                <a:ea typeface="Batang" pitchFamily="18" charset="-127"/>
                <a:cs typeface="Aharoni" pitchFamily="2" charset="0"/>
              </a:rPr>
              <a:t>Take 6-9 pictures using Viewpoint </a:t>
            </a:r>
            <a:r>
              <a:rPr lang="en-US" altLang="en-US">
                <a:latin typeface="Aharoni" pitchFamily="2" charset="0"/>
                <a:ea typeface="Batang" pitchFamily="18" charset="-127"/>
                <a:cs typeface="Aharoni" pitchFamily="2" charset="0"/>
              </a:rPr>
              <a:t>to emphasize subject.  </a:t>
            </a:r>
            <a:endParaRPr lang="en-US" altLang="en-US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  <a:cs typeface="Aharoni" pitchFamily="2" charset="0"/>
              </a:rPr>
              <a:t>*Background should compliment your subject. Keep it simple.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  <a:cs typeface="Aharoni" pitchFamily="2" charset="0"/>
              </a:rPr>
              <a:t>*When finished print a </a:t>
            </a:r>
            <a:r>
              <a:rPr lang="en-US" altLang="en-US" sz="1800" u="sng">
                <a:latin typeface="Batang" pitchFamily="18" charset="-127"/>
                <a:ea typeface="Batang" pitchFamily="18" charset="-127"/>
                <a:cs typeface="Aharoni" pitchFamily="2" charset="0"/>
              </a:rPr>
              <a:t>wallet</a:t>
            </a:r>
            <a:r>
              <a:rPr lang="en-US" altLang="en-US" sz="1800">
                <a:latin typeface="Batang" pitchFamily="18" charset="-127"/>
                <a:ea typeface="Batang" pitchFamily="18" charset="-127"/>
                <a:cs typeface="Aharoni" pitchFamily="2" charset="0"/>
              </a:rPr>
              <a:t> sheet.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  <a:cs typeface="Aharoni" pitchFamily="2" charset="0"/>
              </a:rPr>
              <a:t>*Refer to grading rubric and comment on at least 3 of your shots. Turn in to 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Batang" pitchFamily="18" charset="-127"/>
                <a:ea typeface="Batang" pitchFamily="18" charset="-127"/>
                <a:cs typeface="Aharoni" pitchFamily="2" charset="0"/>
              </a:rPr>
              <a:t>*Save your BEST shots for editing.  You may delete the rest.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atang" pitchFamily="18" charset="-127"/>
              <a:ea typeface="Batang" pitchFamily="18" charset="-127"/>
              <a:cs typeface="Aharoni" pitchFamily="2" charset="0"/>
            </a:endParaRPr>
          </a:p>
        </p:txBody>
      </p:sp>
      <p:pic>
        <p:nvPicPr>
          <p:cNvPr id="10243" name="Picture 3" descr="H:\Digital Photography\Project Instructions\Composition\Viewpoint\Grace Mathre Color Prin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:\Digital Photography\Project Instructions\Composition\Viewpoint\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6925"/>
            <a:ext cx="2960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:\Digital Photography\Projects &amp; student work\40\40 final portfolio themes\foreshorte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066925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545</Words>
  <Application>Microsoft Office PowerPoint</Application>
  <PresentationFormat>On-screen Show (4:3)</PresentationFormat>
  <Paragraphs>229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Trebuchet MS</vt:lpstr>
      <vt:lpstr>Georgia</vt:lpstr>
      <vt:lpstr>Calibri</vt:lpstr>
      <vt:lpstr>Aharoni</vt:lpstr>
      <vt:lpstr>Cambria</vt:lpstr>
      <vt:lpstr>Batang</vt:lpstr>
      <vt:lpstr>Office Theme</vt:lpstr>
      <vt:lpstr>Composition: The Strongest Way of Seeing</vt:lpstr>
      <vt:lpstr>PowerPoint Presentation</vt:lpstr>
      <vt:lpstr> The Rule of Thirds </vt:lpstr>
      <vt:lpstr>The Rule of Thirds</vt:lpstr>
      <vt:lpstr>PowerPoint Presentation</vt:lpstr>
      <vt:lpstr>PowerPoint Presentation</vt:lpstr>
      <vt:lpstr>PowerPoint Presentation</vt:lpstr>
      <vt:lpstr>Viewpoint…</vt:lpstr>
      <vt:lpstr>PowerPoint Presentation</vt:lpstr>
      <vt:lpstr>PowerPoint Presentation</vt:lpstr>
      <vt:lpstr>Composition, Subjects &amp; Technique…</vt:lpstr>
    </vt:vector>
  </TitlesOfParts>
  <Company>ISD 279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Q:  What is a photograph?   A:  It is a story.   Q:  What is a story?  A:   It is a series of sentences connected to each other to convey a message.  The same is true about photography. To create a photograph, it is not enough just to take an image of something. There should be an idea, a theme, a message.  To make that message known to the viewer the composition must be just as strong as the message.</dc:title>
  <dc:creator>Osseo Admin</dc:creator>
  <cp:lastModifiedBy>Greg Wireman</cp:lastModifiedBy>
  <cp:revision>121</cp:revision>
  <cp:lastPrinted>2012-01-27T14:55:18Z</cp:lastPrinted>
  <dcterms:created xsi:type="dcterms:W3CDTF">2010-10-11T16:16:29Z</dcterms:created>
  <dcterms:modified xsi:type="dcterms:W3CDTF">2016-08-21T02:56:00Z</dcterms:modified>
</cp:coreProperties>
</file>