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A0475A-B290-4ED8-ADFE-55D606367334}"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74B302-CF2D-41E3-9E82-618F4252C192}" type="slidenum">
              <a:rPr lang="en-US" smtClean="0"/>
              <a:t>‹#›</a:t>
            </a:fld>
            <a:endParaRPr lang="en-US"/>
          </a:p>
        </p:txBody>
      </p:sp>
    </p:spTree>
    <p:extLst>
      <p:ext uri="{BB962C8B-B14F-4D97-AF65-F5344CB8AC3E}">
        <p14:creationId xmlns:p14="http://schemas.microsoft.com/office/powerpoint/2010/main" val="148972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Testing Code of Ethics is in place to ensure maximum test security and limit access to applicable district and school personnel.  When statewide testing takes place in our district, test material must be kept secure at all times, and school personnel must ensure there are measures in place to help protect testing integrity.  Allegations of cheating must be reported to the appropriate district and school personnel and the WVDE may initiate an investigation once allegations have been reported.  Investigation can and have led to letters of reprimand and/or suspension or termination.  Anyone who has access to test material or test results must be trained in test security.  </a:t>
            </a:r>
          </a:p>
        </p:txBody>
      </p:sp>
      <p:sp>
        <p:nvSpPr>
          <p:cNvPr id="4" name="Slide Number Placeholder 3"/>
          <p:cNvSpPr>
            <a:spLocks noGrp="1"/>
          </p:cNvSpPr>
          <p:nvPr>
            <p:ph type="sldNum" sz="quarter" idx="5"/>
          </p:nvPr>
        </p:nvSpPr>
        <p:spPr/>
        <p:txBody>
          <a:bodyPr/>
          <a:lstStyle/>
          <a:p>
            <a:fld id="{2574B302-CF2D-41E3-9E82-618F4252C192}" type="slidenum">
              <a:rPr lang="en-US" smtClean="0"/>
              <a:t>2</a:t>
            </a:fld>
            <a:endParaRPr lang="en-US"/>
          </a:p>
        </p:txBody>
      </p:sp>
    </p:spTree>
    <p:extLst>
      <p:ext uri="{BB962C8B-B14F-4D97-AF65-F5344CB8AC3E}">
        <p14:creationId xmlns:p14="http://schemas.microsoft.com/office/powerpoint/2010/main" val="3528150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know, we now have access to student test results from the 2021-2022 spring assessment.  The big takeaway from test security as we begin a new school year is the disclosure of student test results – highlighted in the presentation.  School personnel should not disclose student test results to any unauthorized person.  Test results should not be discussed in the grocery story, at after school practices, in the hall or teacher lounge, etc.  Doing so is a violation of FERPA (Policy 4350) and Test Security (Policy 2340).  </a:t>
            </a:r>
          </a:p>
        </p:txBody>
      </p:sp>
      <p:sp>
        <p:nvSpPr>
          <p:cNvPr id="4" name="Slide Number Placeholder 3"/>
          <p:cNvSpPr>
            <a:spLocks noGrp="1"/>
          </p:cNvSpPr>
          <p:nvPr>
            <p:ph type="sldNum" sz="quarter" idx="5"/>
          </p:nvPr>
        </p:nvSpPr>
        <p:spPr/>
        <p:txBody>
          <a:bodyPr/>
          <a:lstStyle/>
          <a:p>
            <a:fld id="{2574B302-CF2D-41E3-9E82-618F4252C192}" type="slidenum">
              <a:rPr lang="en-US" smtClean="0"/>
              <a:t>3</a:t>
            </a:fld>
            <a:endParaRPr lang="en-US"/>
          </a:p>
        </p:txBody>
      </p:sp>
    </p:spTree>
    <p:extLst>
      <p:ext uri="{BB962C8B-B14F-4D97-AF65-F5344CB8AC3E}">
        <p14:creationId xmlns:p14="http://schemas.microsoft.com/office/powerpoint/2010/main" val="163135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you will sign Appendix F indicating that you have been trained in test security as it pertains to the disclosure of student test results.  Additional test training will take place in the spring before testing begins.  </a:t>
            </a:r>
          </a:p>
        </p:txBody>
      </p:sp>
      <p:sp>
        <p:nvSpPr>
          <p:cNvPr id="4" name="Slide Number Placeholder 3"/>
          <p:cNvSpPr>
            <a:spLocks noGrp="1"/>
          </p:cNvSpPr>
          <p:nvPr>
            <p:ph type="sldNum" sz="quarter" idx="5"/>
          </p:nvPr>
        </p:nvSpPr>
        <p:spPr/>
        <p:txBody>
          <a:bodyPr/>
          <a:lstStyle/>
          <a:p>
            <a:fld id="{2574B302-CF2D-41E3-9E82-618F4252C192}" type="slidenum">
              <a:rPr lang="en-US" smtClean="0"/>
              <a:t>5</a:t>
            </a:fld>
            <a:endParaRPr lang="en-US"/>
          </a:p>
        </p:txBody>
      </p:sp>
    </p:spTree>
    <p:extLst>
      <p:ext uri="{BB962C8B-B14F-4D97-AF65-F5344CB8AC3E}">
        <p14:creationId xmlns:p14="http://schemas.microsoft.com/office/powerpoint/2010/main" val="4001144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individuals must also sign Appendix I, the verification of training form.</a:t>
            </a:r>
          </a:p>
        </p:txBody>
      </p:sp>
      <p:sp>
        <p:nvSpPr>
          <p:cNvPr id="4" name="Slide Number Placeholder 3"/>
          <p:cNvSpPr>
            <a:spLocks noGrp="1"/>
          </p:cNvSpPr>
          <p:nvPr>
            <p:ph type="sldNum" sz="quarter" idx="5"/>
          </p:nvPr>
        </p:nvSpPr>
        <p:spPr/>
        <p:txBody>
          <a:bodyPr/>
          <a:lstStyle/>
          <a:p>
            <a:fld id="{2574B302-CF2D-41E3-9E82-618F4252C192}" type="slidenum">
              <a:rPr lang="en-US" smtClean="0"/>
              <a:t>6</a:t>
            </a:fld>
            <a:endParaRPr lang="en-US"/>
          </a:p>
        </p:txBody>
      </p:sp>
    </p:spTree>
    <p:extLst>
      <p:ext uri="{BB962C8B-B14F-4D97-AF65-F5344CB8AC3E}">
        <p14:creationId xmlns:p14="http://schemas.microsoft.com/office/powerpoint/2010/main" val="2927368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questions about test security or the disclosure of student test results, contact the school principal or </a:t>
            </a:r>
            <a:r>
              <a:rPr lang="en-US"/>
              <a:t>Lesia Sammons.</a:t>
            </a:r>
          </a:p>
        </p:txBody>
      </p:sp>
      <p:sp>
        <p:nvSpPr>
          <p:cNvPr id="4" name="Slide Number Placeholder 3"/>
          <p:cNvSpPr>
            <a:spLocks noGrp="1"/>
          </p:cNvSpPr>
          <p:nvPr>
            <p:ph type="sldNum" sz="quarter" idx="5"/>
          </p:nvPr>
        </p:nvSpPr>
        <p:spPr/>
        <p:txBody>
          <a:bodyPr/>
          <a:lstStyle/>
          <a:p>
            <a:fld id="{2574B302-CF2D-41E3-9E82-618F4252C192}" type="slidenum">
              <a:rPr lang="en-US" smtClean="0"/>
              <a:t>7</a:t>
            </a:fld>
            <a:endParaRPr lang="en-US"/>
          </a:p>
        </p:txBody>
      </p:sp>
    </p:spTree>
    <p:extLst>
      <p:ext uri="{BB962C8B-B14F-4D97-AF65-F5344CB8AC3E}">
        <p14:creationId xmlns:p14="http://schemas.microsoft.com/office/powerpoint/2010/main" val="149600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8/17/2022</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946770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8/17/2022</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9340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8/17/2022</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39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8/17/2022</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83802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8/17/2022</a:t>
            </a:fld>
            <a:endParaRPr lang="en-US" dirty="0"/>
          </a:p>
        </p:txBody>
      </p:sp>
    </p:spTree>
    <p:extLst>
      <p:ext uri="{BB962C8B-B14F-4D97-AF65-F5344CB8AC3E}">
        <p14:creationId xmlns:p14="http://schemas.microsoft.com/office/powerpoint/2010/main" val="3927273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8/17/2022</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50621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8/17/2022</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7459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8/17/2022</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7064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8/17/2022</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827372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8/17/2022</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5303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8/17/2022</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927290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8/17/2022</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520122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1" name="Freeform: Shape 20">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3" name="Freeform: Shape 22">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5" name="Rectangle 24">
            <a:extLst>
              <a:ext uri="{FF2B5EF4-FFF2-40B4-BE49-F238E27FC236}">
                <a16:creationId xmlns:a16="http://schemas.microsoft.com/office/drawing/2014/main" id="{E217F32C-75AA-4B97-ADFB-5E2C3C7ECB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en placed on top of a signature line">
            <a:extLst>
              <a:ext uri="{FF2B5EF4-FFF2-40B4-BE49-F238E27FC236}">
                <a16:creationId xmlns:a16="http://schemas.microsoft.com/office/drawing/2014/main" id="{EEBFB4C4-2AB5-7CB5-C85D-CF62F9570FAE}"/>
              </a:ext>
            </a:extLst>
          </p:cNvPr>
          <p:cNvPicPr>
            <a:picLocks noChangeAspect="1"/>
          </p:cNvPicPr>
          <p:nvPr/>
        </p:nvPicPr>
        <p:blipFill rotWithShape="1">
          <a:blip r:embed="rId2"/>
          <a:srcRect b="15730"/>
          <a:stretch/>
        </p:blipFill>
        <p:spPr>
          <a:xfrm>
            <a:off x="20" y="10"/>
            <a:ext cx="12191980" cy="6857990"/>
          </a:xfrm>
          <a:prstGeom prst="rect">
            <a:avLst/>
          </a:prstGeom>
        </p:spPr>
      </p:pic>
      <p:sp>
        <p:nvSpPr>
          <p:cNvPr id="27" name="Rectangle 26">
            <a:extLst>
              <a:ext uri="{FF2B5EF4-FFF2-40B4-BE49-F238E27FC236}">
                <a16:creationId xmlns:a16="http://schemas.microsoft.com/office/drawing/2014/main" id="{4D76AAEA-AF3A-4616-9F99-E9AA131A5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23360" y="0"/>
            <a:ext cx="8168639" cy="6858000"/>
          </a:xfrm>
          <a:prstGeom prst="rect">
            <a:avLst/>
          </a:prstGeom>
          <a:gradFill>
            <a:gsLst>
              <a:gs pos="58000">
                <a:schemeClr val="tx1">
                  <a:alpha val="55000"/>
                </a:schemeClr>
              </a:gs>
              <a:gs pos="33000">
                <a:schemeClr val="tx1">
                  <a:alpha val="40000"/>
                </a:schemeClr>
              </a:gs>
              <a:gs pos="3000">
                <a:schemeClr val="tx1">
                  <a:alpha val="0"/>
                </a:schemeClr>
              </a:gs>
              <a:gs pos="100000">
                <a:schemeClr val="tx1">
                  <a:alpha val="5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80E23E-C385-1500-1CC0-71B11EA77E70}"/>
              </a:ext>
            </a:extLst>
          </p:cNvPr>
          <p:cNvSpPr>
            <a:spLocks noGrp="1"/>
          </p:cNvSpPr>
          <p:nvPr>
            <p:ph type="title"/>
          </p:nvPr>
        </p:nvSpPr>
        <p:spPr>
          <a:xfrm>
            <a:off x="6095999" y="1346268"/>
            <a:ext cx="5618431" cy="3285207"/>
          </a:xfrm>
        </p:spPr>
        <p:txBody>
          <a:bodyPr vert="horz" lIns="109728" tIns="109728" rIns="109728" bIns="91440" rtlCol="0" anchor="b">
            <a:normAutofit/>
          </a:bodyPr>
          <a:lstStyle/>
          <a:p>
            <a:pPr>
              <a:lnSpc>
                <a:spcPct val="120000"/>
              </a:lnSpc>
            </a:pPr>
            <a:r>
              <a:rPr lang="en-US" sz="5400" dirty="0">
                <a:solidFill>
                  <a:schemeClr val="bg1"/>
                </a:solidFill>
              </a:rPr>
              <a:t>Policy 2340  Test Security</a:t>
            </a:r>
          </a:p>
        </p:txBody>
      </p:sp>
    </p:spTree>
    <p:extLst>
      <p:ext uri="{BB962C8B-B14F-4D97-AF65-F5344CB8AC3E}">
        <p14:creationId xmlns:p14="http://schemas.microsoft.com/office/powerpoint/2010/main" val="3106734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2" name="Freeform: Shape 21">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6" name="Rectangle 25">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158" y="1068946"/>
            <a:ext cx="4960104" cy="4735506"/>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583" y="1197735"/>
            <a:ext cx="4641209" cy="4474618"/>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95B2C21-2407-D96B-3325-31FC94362E02}"/>
              </a:ext>
            </a:extLst>
          </p:cNvPr>
          <p:cNvSpPr>
            <a:spLocks noGrp="1"/>
          </p:cNvSpPr>
          <p:nvPr>
            <p:ph type="title"/>
          </p:nvPr>
        </p:nvSpPr>
        <p:spPr>
          <a:xfrm>
            <a:off x="1327675" y="1685677"/>
            <a:ext cx="4215520" cy="2362673"/>
          </a:xfrm>
        </p:spPr>
        <p:txBody>
          <a:bodyPr vert="horz" lIns="109728" tIns="109728" rIns="109728" bIns="91440" rtlCol="0" anchor="b">
            <a:normAutofit/>
          </a:bodyPr>
          <a:lstStyle/>
          <a:p>
            <a:pPr algn="ctr">
              <a:lnSpc>
                <a:spcPct val="120000"/>
              </a:lnSpc>
            </a:pPr>
            <a:r>
              <a:rPr lang="en-US" sz="4100" dirty="0"/>
              <a:t>Policy 2340  Test Security</a:t>
            </a:r>
          </a:p>
        </p:txBody>
      </p:sp>
      <p:pic>
        <p:nvPicPr>
          <p:cNvPr id="5" name="Content Placeholder 4">
            <a:extLst>
              <a:ext uri="{FF2B5EF4-FFF2-40B4-BE49-F238E27FC236}">
                <a16:creationId xmlns:a16="http://schemas.microsoft.com/office/drawing/2014/main" id="{F37D5C96-D9A7-A040-7283-8C2D973998D4}"/>
              </a:ext>
            </a:extLst>
          </p:cNvPr>
          <p:cNvPicPr>
            <a:picLocks noGrp="1" noChangeAspect="1"/>
          </p:cNvPicPr>
          <p:nvPr>
            <p:ph idx="1"/>
          </p:nvPr>
        </p:nvPicPr>
        <p:blipFill>
          <a:blip r:embed="rId3"/>
          <a:stretch>
            <a:fillRect/>
          </a:stretch>
        </p:blipFill>
        <p:spPr>
          <a:xfrm>
            <a:off x="6327242" y="363893"/>
            <a:ext cx="5410668" cy="6083559"/>
          </a:xfrm>
          <a:prstGeom prst="rect">
            <a:avLst/>
          </a:prstGeom>
        </p:spPr>
      </p:pic>
    </p:spTree>
    <p:extLst>
      <p:ext uri="{BB962C8B-B14F-4D97-AF65-F5344CB8AC3E}">
        <p14:creationId xmlns:p14="http://schemas.microsoft.com/office/powerpoint/2010/main" val="350438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2" name="Freeform: Shape 21">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6" name="Rectangle 25">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158" y="1068946"/>
            <a:ext cx="4960104" cy="4735506"/>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583" y="1197735"/>
            <a:ext cx="4641209" cy="4474618"/>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152DA3EA-ABEF-F766-B855-2BD801D65A59}"/>
              </a:ext>
            </a:extLst>
          </p:cNvPr>
          <p:cNvSpPr>
            <a:spLocks noGrp="1"/>
          </p:cNvSpPr>
          <p:nvPr>
            <p:ph type="title"/>
          </p:nvPr>
        </p:nvSpPr>
        <p:spPr>
          <a:xfrm>
            <a:off x="1327675" y="1685677"/>
            <a:ext cx="4215520" cy="2362673"/>
          </a:xfrm>
        </p:spPr>
        <p:txBody>
          <a:bodyPr vert="horz" lIns="109728" tIns="109728" rIns="109728" bIns="91440" rtlCol="0" anchor="b">
            <a:normAutofit/>
          </a:bodyPr>
          <a:lstStyle/>
          <a:p>
            <a:pPr algn="ctr">
              <a:lnSpc>
                <a:spcPct val="120000"/>
              </a:lnSpc>
            </a:pPr>
            <a:r>
              <a:rPr lang="en-US" sz="4100" dirty="0"/>
              <a:t>Policy 2340  Test Security</a:t>
            </a:r>
          </a:p>
        </p:txBody>
      </p:sp>
      <p:pic>
        <p:nvPicPr>
          <p:cNvPr id="5" name="Content Placeholder 4">
            <a:extLst>
              <a:ext uri="{FF2B5EF4-FFF2-40B4-BE49-F238E27FC236}">
                <a16:creationId xmlns:a16="http://schemas.microsoft.com/office/drawing/2014/main" id="{23DBDC13-2A0B-18BD-CEFE-664566ABEBDB}"/>
              </a:ext>
            </a:extLst>
          </p:cNvPr>
          <p:cNvPicPr>
            <a:picLocks noGrp="1" noChangeAspect="1"/>
          </p:cNvPicPr>
          <p:nvPr>
            <p:ph idx="1"/>
          </p:nvPr>
        </p:nvPicPr>
        <p:blipFill>
          <a:blip r:embed="rId3"/>
          <a:stretch>
            <a:fillRect/>
          </a:stretch>
        </p:blipFill>
        <p:spPr>
          <a:xfrm>
            <a:off x="6327241" y="354563"/>
            <a:ext cx="5392008" cy="6036906"/>
          </a:xfrm>
          <a:prstGeom prst="rect">
            <a:avLst/>
          </a:prstGeom>
        </p:spPr>
      </p:pic>
    </p:spTree>
    <p:extLst>
      <p:ext uri="{BB962C8B-B14F-4D97-AF65-F5344CB8AC3E}">
        <p14:creationId xmlns:p14="http://schemas.microsoft.com/office/powerpoint/2010/main" val="292209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2" name="Freeform: Shape 21">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6" name="Rectangle 25">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158" y="1068946"/>
            <a:ext cx="4960104" cy="4735506"/>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583" y="1197735"/>
            <a:ext cx="4641209" cy="4474618"/>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682D256-74A8-AA39-0F74-4FD53983AAF8}"/>
              </a:ext>
            </a:extLst>
          </p:cNvPr>
          <p:cNvSpPr>
            <a:spLocks noGrp="1"/>
          </p:cNvSpPr>
          <p:nvPr>
            <p:ph type="title"/>
          </p:nvPr>
        </p:nvSpPr>
        <p:spPr>
          <a:xfrm>
            <a:off x="1327675" y="1685677"/>
            <a:ext cx="4215520" cy="2362673"/>
          </a:xfrm>
        </p:spPr>
        <p:txBody>
          <a:bodyPr vert="horz" lIns="109728" tIns="109728" rIns="109728" bIns="91440" rtlCol="0" anchor="b">
            <a:normAutofit/>
          </a:bodyPr>
          <a:lstStyle/>
          <a:p>
            <a:pPr algn="ctr">
              <a:lnSpc>
                <a:spcPct val="120000"/>
              </a:lnSpc>
            </a:pPr>
            <a:r>
              <a:rPr lang="en-US" sz="4100" dirty="0"/>
              <a:t>Policy 2340  Test Security</a:t>
            </a:r>
          </a:p>
        </p:txBody>
      </p:sp>
      <p:pic>
        <p:nvPicPr>
          <p:cNvPr id="5" name="Content Placeholder 4">
            <a:extLst>
              <a:ext uri="{FF2B5EF4-FFF2-40B4-BE49-F238E27FC236}">
                <a16:creationId xmlns:a16="http://schemas.microsoft.com/office/drawing/2014/main" id="{AB684094-3D0D-805A-FFE3-77C622A6D84C}"/>
              </a:ext>
            </a:extLst>
          </p:cNvPr>
          <p:cNvPicPr>
            <a:picLocks noGrp="1" noChangeAspect="1"/>
          </p:cNvPicPr>
          <p:nvPr>
            <p:ph idx="1"/>
          </p:nvPr>
        </p:nvPicPr>
        <p:blipFill>
          <a:blip r:embed="rId2"/>
          <a:stretch>
            <a:fillRect/>
          </a:stretch>
        </p:blipFill>
        <p:spPr>
          <a:xfrm>
            <a:off x="6327241" y="569167"/>
            <a:ext cx="5298208" cy="5673013"/>
          </a:xfrm>
          <a:prstGeom prst="rect">
            <a:avLst/>
          </a:prstGeom>
        </p:spPr>
      </p:pic>
    </p:spTree>
    <p:extLst>
      <p:ext uri="{BB962C8B-B14F-4D97-AF65-F5344CB8AC3E}">
        <p14:creationId xmlns:p14="http://schemas.microsoft.com/office/powerpoint/2010/main" val="655137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2" name="Freeform: Shape 21">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6" name="Rectangle 25">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158" y="1068946"/>
            <a:ext cx="4960104" cy="4735506"/>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583" y="1197735"/>
            <a:ext cx="4641209" cy="4474618"/>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B8469E39-6225-8426-A475-E157B3562CD2}"/>
              </a:ext>
            </a:extLst>
          </p:cNvPr>
          <p:cNvSpPr>
            <a:spLocks noGrp="1"/>
          </p:cNvSpPr>
          <p:nvPr>
            <p:ph type="title"/>
          </p:nvPr>
        </p:nvSpPr>
        <p:spPr>
          <a:xfrm>
            <a:off x="1327675" y="1685677"/>
            <a:ext cx="4215520" cy="2362673"/>
          </a:xfrm>
        </p:spPr>
        <p:txBody>
          <a:bodyPr vert="horz" lIns="109728" tIns="109728" rIns="109728" bIns="91440" rtlCol="0" anchor="b">
            <a:normAutofit/>
          </a:bodyPr>
          <a:lstStyle/>
          <a:p>
            <a:pPr algn="ctr">
              <a:lnSpc>
                <a:spcPct val="120000"/>
              </a:lnSpc>
            </a:pPr>
            <a:r>
              <a:rPr lang="en-US" sz="4100" dirty="0"/>
              <a:t>Policy 2340  Test Security</a:t>
            </a:r>
          </a:p>
        </p:txBody>
      </p:sp>
      <p:pic>
        <p:nvPicPr>
          <p:cNvPr id="5" name="Content Placeholder 4">
            <a:extLst>
              <a:ext uri="{FF2B5EF4-FFF2-40B4-BE49-F238E27FC236}">
                <a16:creationId xmlns:a16="http://schemas.microsoft.com/office/drawing/2014/main" id="{D05C8087-E742-0E55-9C1F-5317C9232217}"/>
              </a:ext>
            </a:extLst>
          </p:cNvPr>
          <p:cNvPicPr>
            <a:picLocks noGrp="1" noChangeAspect="1"/>
          </p:cNvPicPr>
          <p:nvPr>
            <p:ph idx="1"/>
          </p:nvPr>
        </p:nvPicPr>
        <p:blipFill>
          <a:blip r:embed="rId3"/>
          <a:stretch>
            <a:fillRect/>
          </a:stretch>
        </p:blipFill>
        <p:spPr>
          <a:xfrm>
            <a:off x="6327240" y="345233"/>
            <a:ext cx="5298207" cy="6186196"/>
          </a:xfrm>
          <a:prstGeom prst="rect">
            <a:avLst/>
          </a:prstGeom>
        </p:spPr>
      </p:pic>
    </p:spTree>
    <p:extLst>
      <p:ext uri="{BB962C8B-B14F-4D97-AF65-F5344CB8AC3E}">
        <p14:creationId xmlns:p14="http://schemas.microsoft.com/office/powerpoint/2010/main" val="3550073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2" name="Freeform: Shape 21">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6" name="Rectangle 25">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158" y="1068946"/>
            <a:ext cx="4960104" cy="4735506"/>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583" y="1197735"/>
            <a:ext cx="4641209" cy="4474618"/>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29047A4-D5EE-C8C9-3CF9-7B755E9DF1EF}"/>
              </a:ext>
            </a:extLst>
          </p:cNvPr>
          <p:cNvSpPr>
            <a:spLocks noGrp="1"/>
          </p:cNvSpPr>
          <p:nvPr>
            <p:ph type="title"/>
          </p:nvPr>
        </p:nvSpPr>
        <p:spPr>
          <a:xfrm>
            <a:off x="1327675" y="1685677"/>
            <a:ext cx="4215520" cy="2362673"/>
          </a:xfrm>
        </p:spPr>
        <p:txBody>
          <a:bodyPr vert="horz" lIns="109728" tIns="109728" rIns="109728" bIns="91440" rtlCol="0" anchor="b">
            <a:normAutofit/>
          </a:bodyPr>
          <a:lstStyle/>
          <a:p>
            <a:pPr algn="ctr">
              <a:lnSpc>
                <a:spcPct val="120000"/>
              </a:lnSpc>
            </a:pPr>
            <a:r>
              <a:rPr lang="en-US" sz="4100" dirty="0"/>
              <a:t>Policy 2340  Test Security</a:t>
            </a:r>
          </a:p>
        </p:txBody>
      </p:sp>
      <p:pic>
        <p:nvPicPr>
          <p:cNvPr id="5" name="Content Placeholder 4">
            <a:extLst>
              <a:ext uri="{FF2B5EF4-FFF2-40B4-BE49-F238E27FC236}">
                <a16:creationId xmlns:a16="http://schemas.microsoft.com/office/drawing/2014/main" id="{E82C2C38-E070-8BA1-1D3A-FD0BCAC2E5DA}"/>
              </a:ext>
            </a:extLst>
          </p:cNvPr>
          <p:cNvPicPr>
            <a:picLocks noGrp="1" noChangeAspect="1"/>
          </p:cNvPicPr>
          <p:nvPr>
            <p:ph idx="1"/>
          </p:nvPr>
        </p:nvPicPr>
        <p:blipFill>
          <a:blip r:embed="rId3"/>
          <a:stretch>
            <a:fillRect/>
          </a:stretch>
        </p:blipFill>
        <p:spPr>
          <a:xfrm>
            <a:off x="6067687" y="550506"/>
            <a:ext cx="5847505" cy="5617029"/>
          </a:xfrm>
          <a:prstGeom prst="rect">
            <a:avLst/>
          </a:prstGeom>
        </p:spPr>
      </p:pic>
    </p:spTree>
    <p:extLst>
      <p:ext uri="{BB962C8B-B14F-4D97-AF65-F5344CB8AC3E}">
        <p14:creationId xmlns:p14="http://schemas.microsoft.com/office/powerpoint/2010/main" val="184895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2" name="Freeform: Shape 21">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6" name="Rectangle 25">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158" y="1068946"/>
            <a:ext cx="4960104" cy="4735506"/>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583" y="1197735"/>
            <a:ext cx="4641209" cy="4474618"/>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CB615A7-E65B-D316-9C14-3D04A701C029}"/>
              </a:ext>
            </a:extLst>
          </p:cNvPr>
          <p:cNvSpPr>
            <a:spLocks noGrp="1"/>
          </p:cNvSpPr>
          <p:nvPr>
            <p:ph type="title"/>
          </p:nvPr>
        </p:nvSpPr>
        <p:spPr>
          <a:xfrm>
            <a:off x="1327675" y="1685677"/>
            <a:ext cx="4215520" cy="2362673"/>
          </a:xfrm>
        </p:spPr>
        <p:txBody>
          <a:bodyPr vert="horz" lIns="109728" tIns="109728" rIns="109728" bIns="91440" rtlCol="0" anchor="b">
            <a:normAutofit/>
          </a:bodyPr>
          <a:lstStyle/>
          <a:p>
            <a:pPr algn="ctr">
              <a:lnSpc>
                <a:spcPct val="120000"/>
              </a:lnSpc>
            </a:pPr>
            <a:r>
              <a:rPr lang="en-US" sz="4400"/>
              <a:t>Questions</a:t>
            </a:r>
          </a:p>
        </p:txBody>
      </p:sp>
      <p:pic>
        <p:nvPicPr>
          <p:cNvPr id="7" name="Graphic 6" descr="Questions">
            <a:extLst>
              <a:ext uri="{FF2B5EF4-FFF2-40B4-BE49-F238E27FC236}">
                <a16:creationId xmlns:a16="http://schemas.microsoft.com/office/drawing/2014/main" id="{5FADBF26-AA46-3197-558E-E743FC40BA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10131" y="709127"/>
            <a:ext cx="5075853" cy="5374431"/>
          </a:xfrm>
          <a:prstGeom prst="rect">
            <a:avLst/>
          </a:prstGeom>
        </p:spPr>
      </p:pic>
    </p:spTree>
    <p:extLst>
      <p:ext uri="{BB962C8B-B14F-4D97-AF65-F5344CB8AC3E}">
        <p14:creationId xmlns:p14="http://schemas.microsoft.com/office/powerpoint/2010/main" val="4276483442"/>
      </p:ext>
    </p:extLst>
  </p:cSld>
  <p:clrMapOvr>
    <a:masterClrMapping/>
  </p:clrMapOvr>
</p:sld>
</file>

<file path=ppt/theme/theme1.xml><?xml version="1.0" encoding="utf-8"?>
<a:theme xmlns:a="http://schemas.openxmlformats.org/drawingml/2006/main" name="SketchLinesVTI">
  <a:themeElements>
    <a:clrScheme name="AnalogousFromLightSeedLeftStep">
      <a:dk1>
        <a:srgbClr val="000000"/>
      </a:dk1>
      <a:lt1>
        <a:srgbClr val="FFFFFF"/>
      </a:lt1>
      <a:dk2>
        <a:srgbClr val="213B39"/>
      </a:dk2>
      <a:lt2>
        <a:srgbClr val="E8E4E2"/>
      </a:lt2>
      <a:accent1>
        <a:srgbClr val="3AACE9"/>
      </a:accent1>
      <a:accent2>
        <a:srgbClr val="37B4AB"/>
      </a:accent2>
      <a:accent3>
        <a:srgbClr val="32B776"/>
      </a:accent3>
      <a:accent4>
        <a:srgbClr val="2DBB3B"/>
      </a:accent4>
      <a:accent5>
        <a:srgbClr val="61B638"/>
      </a:accent5>
      <a:accent6>
        <a:srgbClr val="8EAC39"/>
      </a:accent6>
      <a:hlink>
        <a:srgbClr val="A7765D"/>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324</Words>
  <Application>Microsoft Office PowerPoint</Application>
  <PresentationFormat>Widescreen</PresentationFormat>
  <Paragraphs>17</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Meiryo</vt:lpstr>
      <vt:lpstr>Calibri</vt:lpstr>
      <vt:lpstr>Corbel</vt:lpstr>
      <vt:lpstr>SketchLinesVTI</vt:lpstr>
      <vt:lpstr>Policy 2340  Test Security</vt:lpstr>
      <vt:lpstr>Policy 2340  Test Security</vt:lpstr>
      <vt:lpstr>Policy 2340  Test Security</vt:lpstr>
      <vt:lpstr>Policy 2340  Test Security</vt:lpstr>
      <vt:lpstr>Policy 2340  Test Security</vt:lpstr>
      <vt:lpstr>Policy 2340  Test Security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2340 – Test Security</dc:title>
  <dc:creator>Lesia Sammons</dc:creator>
  <cp:lastModifiedBy>Lesia Sammons</cp:lastModifiedBy>
  <cp:revision>2</cp:revision>
  <dcterms:created xsi:type="dcterms:W3CDTF">2022-08-17T13:21:05Z</dcterms:created>
  <dcterms:modified xsi:type="dcterms:W3CDTF">2022-08-17T15:04:56Z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2022-08-17T13:21:05Z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5f1796f9-cf61-41c2-951f-7937f536b458</vt:lpwstr>
  </property>
  <property fmtid="{D5CDD505-2E9C-101B-9397-08002B2CF9AE}" pid="8" name="MSIP_Label_460f4a70-4b6c-4bd4-a002-31edb9c00abe_ContentBits">
    <vt:lpwstr>0</vt:lpwstr>
  </property>
</Properties>
</file>